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1"/>
  </p:notesMasterIdLst>
  <p:sldIdLst>
    <p:sldId id="272" r:id="rId2"/>
    <p:sldId id="305" r:id="rId3"/>
    <p:sldId id="428" r:id="rId4"/>
    <p:sldId id="429" r:id="rId5"/>
    <p:sldId id="430" r:id="rId6"/>
    <p:sldId id="431" r:id="rId7"/>
    <p:sldId id="432" r:id="rId8"/>
    <p:sldId id="433" r:id="rId9"/>
    <p:sldId id="434" r:id="rId10"/>
    <p:sldId id="435" r:id="rId11"/>
    <p:sldId id="436" r:id="rId12"/>
    <p:sldId id="437" r:id="rId13"/>
    <p:sldId id="445" r:id="rId14"/>
    <p:sldId id="447" r:id="rId15"/>
    <p:sldId id="449" r:id="rId16"/>
    <p:sldId id="441" r:id="rId17"/>
    <p:sldId id="440" r:id="rId18"/>
    <p:sldId id="448" r:id="rId19"/>
    <p:sldId id="442" r:id="rId20"/>
    <p:sldId id="443" r:id="rId21"/>
    <p:sldId id="450" r:id="rId22"/>
    <p:sldId id="438" r:id="rId23"/>
    <p:sldId id="444" r:id="rId24"/>
    <p:sldId id="439" r:id="rId25"/>
    <p:sldId id="416" r:id="rId26"/>
    <p:sldId id="409" r:id="rId27"/>
    <p:sldId id="410" r:id="rId28"/>
    <p:sldId id="412" r:id="rId29"/>
    <p:sldId id="407" r:id="rId30"/>
    <p:sldId id="427" r:id="rId31"/>
    <p:sldId id="417" r:id="rId32"/>
    <p:sldId id="418" r:id="rId33"/>
    <p:sldId id="419" r:id="rId34"/>
    <p:sldId id="421" r:id="rId35"/>
    <p:sldId id="422" r:id="rId36"/>
    <p:sldId id="423" r:id="rId37"/>
    <p:sldId id="424" r:id="rId38"/>
    <p:sldId id="425" r:id="rId39"/>
    <p:sldId id="426" r:id="rId40"/>
  </p:sldIdLst>
  <p:sldSz cx="9144000" cy="5143500" type="screen16x9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" userDrawn="1">
          <p15:clr>
            <a:srgbClr val="A4A3A4"/>
          </p15:clr>
        </p15:guide>
        <p15:guide id="2" orient="horz" pos="1892" userDrawn="1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orient="horz" pos="3072" userDrawn="1">
          <p15:clr>
            <a:srgbClr val="A4A3A4"/>
          </p15:clr>
        </p15:guide>
        <p15:guide id="5" orient="horz" pos="2436" userDrawn="1">
          <p15:clr>
            <a:srgbClr val="A4A3A4"/>
          </p15:clr>
        </p15:guide>
        <p15:guide id="6" pos="263">
          <p15:clr>
            <a:srgbClr val="A4A3A4"/>
          </p15:clr>
        </p15:guide>
        <p15:guide id="7" pos="5490">
          <p15:clr>
            <a:srgbClr val="A4A3A4"/>
          </p15:clr>
        </p15:guide>
        <p15:guide id="8" pos="2881">
          <p15:clr>
            <a:srgbClr val="A4A3A4"/>
          </p15:clr>
        </p15:guide>
        <p15:guide id="9" pos="5602" userDrawn="1">
          <p15:clr>
            <a:srgbClr val="A4A3A4"/>
          </p15:clr>
        </p15:guide>
        <p15:guide id="10" orient="horz" pos="441" userDrawn="1">
          <p15:clr>
            <a:srgbClr val="A4A3A4"/>
          </p15:clr>
        </p15:guide>
        <p15:guide id="11" pos="3175" userDrawn="1">
          <p15:clr>
            <a:srgbClr val="A4A3A4"/>
          </p15:clr>
        </p15:guide>
        <p15:guide id="12" orient="horz" pos="300">
          <p15:clr>
            <a:srgbClr val="A4A3A4"/>
          </p15:clr>
        </p15:guide>
        <p15:guide id="13" orient="horz" pos="624">
          <p15:clr>
            <a:srgbClr val="A4A3A4"/>
          </p15:clr>
        </p15:guide>
        <p15:guide id="14" orient="horz" pos="3037">
          <p15:clr>
            <a:srgbClr val="A4A3A4"/>
          </p15:clr>
        </p15:guide>
        <p15:guide id="15" orient="horz" pos="2642">
          <p15:clr>
            <a:srgbClr val="A4A3A4"/>
          </p15:clr>
        </p15:guide>
        <p15:guide id="16" orient="horz" pos="1626">
          <p15:clr>
            <a:srgbClr val="A4A3A4"/>
          </p15:clr>
        </p15:guide>
        <p15:guide id="17" orient="horz" pos="1713">
          <p15:clr>
            <a:srgbClr val="A4A3A4"/>
          </p15:clr>
        </p15:guide>
        <p15:guide id="18" orient="horz" pos="253">
          <p15:clr>
            <a:srgbClr val="A4A3A4"/>
          </p15:clr>
        </p15:guide>
        <p15:guide id="19" orient="horz" pos="784">
          <p15:clr>
            <a:srgbClr val="A4A3A4"/>
          </p15:clr>
        </p15:guide>
        <p15:guide id="20" pos="566">
          <p15:clr>
            <a:srgbClr val="A4A3A4"/>
          </p15:clr>
        </p15:guide>
        <p15:guide id="21" pos="3123">
          <p15:clr>
            <a:srgbClr val="A4A3A4"/>
          </p15:clr>
        </p15:guide>
        <p15:guide id="22" pos="2879">
          <p15:clr>
            <a:srgbClr val="A4A3A4"/>
          </p15:clr>
        </p15:guide>
        <p15:guide id="23" pos="2682">
          <p15:clr>
            <a:srgbClr val="A4A3A4"/>
          </p15:clr>
        </p15:guide>
        <p15:guide id="24" pos="269">
          <p15:clr>
            <a:srgbClr val="A4A3A4"/>
          </p15:clr>
        </p15:guide>
        <p15:guide id="25" pos="3599">
          <p15:clr>
            <a:srgbClr val="A4A3A4"/>
          </p15:clr>
        </p15:guide>
        <p15:guide id="26" pos="773">
          <p15:clr>
            <a:srgbClr val="A4A3A4"/>
          </p15:clr>
        </p15:guide>
        <p15:guide id="27" pos="386">
          <p15:clr>
            <a:srgbClr val="A4A3A4"/>
          </p15:clr>
        </p15:guide>
        <p15:guide id="28" orient="horz" pos="3062">
          <p15:clr>
            <a:srgbClr val="A4A3A4"/>
          </p15:clr>
        </p15:guide>
        <p15:guide id="29" orient="horz" pos="296">
          <p15:clr>
            <a:srgbClr val="A4A3A4"/>
          </p15:clr>
        </p15:guide>
        <p15:guide id="30" orient="horz" pos="1643">
          <p15:clr>
            <a:srgbClr val="A4A3A4"/>
          </p15:clr>
        </p15:guide>
        <p15:guide id="31" orient="horz" pos="788">
          <p15:clr>
            <a:srgbClr val="A4A3A4"/>
          </p15:clr>
        </p15:guide>
        <p15:guide id="32" pos="5478">
          <p15:clr>
            <a:srgbClr val="A4A3A4"/>
          </p15:clr>
        </p15:guide>
        <p15:guide id="33" pos="4506">
          <p15:clr>
            <a:srgbClr val="A4A3A4"/>
          </p15:clr>
        </p15:guide>
        <p15:guide id="34" pos="3842">
          <p15:clr>
            <a:srgbClr val="A4A3A4"/>
          </p15:clr>
        </p15:guide>
        <p15:guide id="35" pos="287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5815"/>
    <a:srgbClr val="005294"/>
    <a:srgbClr val="FFFFFF"/>
    <a:srgbClr val="000000"/>
    <a:srgbClr val="FFFF99"/>
    <a:srgbClr val="FDE031"/>
    <a:srgbClr val="D53D20"/>
    <a:srgbClr val="1B9A38"/>
    <a:srgbClr val="141C50"/>
    <a:srgbClr val="FFA0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12C8C85-51F0-491E-9774-3900AFEF0FD7}" styleName="Stile chiaro 2 - Colore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Stile chiaro 2 - Color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4C1A8A3-306A-4EB7-A6B1-4F7E0EB9C5D6}" styleName="Stile medio 3 - Colore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5" autoAdjust="0"/>
    <p:restoredTop sz="95256" autoAdjust="0"/>
  </p:normalViewPr>
  <p:slideViewPr>
    <p:cSldViewPr snapToGrid="0" snapToObjects="1" showGuides="1">
      <p:cViewPr varScale="1">
        <p:scale>
          <a:sx n="81" d="100"/>
          <a:sy n="81" d="100"/>
        </p:scale>
        <p:origin x="43" y="497"/>
      </p:cViewPr>
      <p:guideLst>
        <p:guide orient="horz" pos="214"/>
        <p:guide orient="horz" pos="1892"/>
        <p:guide orient="horz" pos="1620"/>
        <p:guide orient="horz" pos="3072"/>
        <p:guide orient="horz" pos="2436"/>
        <p:guide pos="263"/>
        <p:guide pos="5490"/>
        <p:guide pos="2881"/>
        <p:guide pos="5602"/>
        <p:guide orient="horz" pos="441"/>
        <p:guide pos="3175"/>
        <p:guide orient="horz" pos="300"/>
        <p:guide orient="horz" pos="624"/>
        <p:guide orient="horz" pos="3037"/>
        <p:guide orient="horz" pos="2642"/>
        <p:guide orient="horz" pos="1626"/>
        <p:guide orient="horz" pos="1713"/>
        <p:guide orient="horz" pos="253"/>
        <p:guide orient="horz" pos="784"/>
        <p:guide pos="566"/>
        <p:guide pos="3123"/>
        <p:guide pos="2879"/>
        <p:guide pos="2682"/>
        <p:guide pos="269"/>
        <p:guide pos="3599"/>
        <p:guide pos="773"/>
        <p:guide pos="386"/>
        <p:guide orient="horz" pos="3062"/>
        <p:guide orient="horz" pos="296"/>
        <p:guide orient="horz" pos="1643"/>
        <p:guide orient="horz" pos="788"/>
        <p:guide pos="5478"/>
        <p:guide pos="4506"/>
        <p:guide pos="3842"/>
        <p:guide pos="28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Impieghi energetici finali 2019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tint val="54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59BB-444F-8423-8EEB125EC97A}"/>
              </c:ext>
            </c:extLst>
          </c:dPt>
          <c:dPt>
            <c:idx val="1"/>
            <c:bubble3D val="0"/>
            <c:spPr>
              <a:solidFill>
                <a:schemeClr val="accent5">
                  <a:tint val="77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5">
                  <a:shade val="76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4"/>
            <c:bubble3D val="0"/>
            <c:spPr>
              <a:solidFill>
                <a:schemeClr val="accent5">
                  <a:shade val="53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Foglio1!$A$2:$A$6</c:f>
              <c:strCache>
                <c:ptCount val="5"/>
                <c:pt idx="0">
                  <c:v>industria</c:v>
                </c:pt>
                <c:pt idx="1">
                  <c:v>usi non energetici</c:v>
                </c:pt>
                <c:pt idx="2">
                  <c:v>trasporti</c:v>
                </c:pt>
                <c:pt idx="3">
                  <c:v>bunkeraggi</c:v>
                </c:pt>
                <c:pt idx="4">
                  <c:v>usi civili</c:v>
                </c:pt>
              </c:strCache>
            </c:strRef>
          </c:cat>
          <c:val>
            <c:numRef>
              <c:f>Foglio1!$B$2:$B$6</c:f>
              <c:numCache>
                <c:formatCode>General</c:formatCode>
                <c:ptCount val="5"/>
                <c:pt idx="0">
                  <c:v>26.896999999999998</c:v>
                </c:pt>
                <c:pt idx="1">
                  <c:v>5.0869999999999997</c:v>
                </c:pt>
                <c:pt idx="2">
                  <c:v>40.421999999999997</c:v>
                </c:pt>
                <c:pt idx="3">
                  <c:v>3.1059999999999999</c:v>
                </c:pt>
                <c:pt idx="4">
                  <c:v>47.393000000000001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BB-444F-8423-8EEB125EC97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Impieghi energetici finali 2019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tint val="54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59E-4E9D-A447-7B6CBDA12C89}"/>
              </c:ext>
            </c:extLst>
          </c:dPt>
          <c:dPt>
            <c:idx val="1"/>
            <c:bubble3D val="0"/>
            <c:spPr>
              <a:solidFill>
                <a:schemeClr val="accent5">
                  <a:tint val="77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59E-4E9D-A447-7B6CBDA12C89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59E-4E9D-A447-7B6CBDA12C89}"/>
              </c:ext>
            </c:extLst>
          </c:dPt>
          <c:dPt>
            <c:idx val="3"/>
            <c:bubble3D val="0"/>
            <c:spPr>
              <a:solidFill>
                <a:schemeClr val="accent5">
                  <a:shade val="76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759E-4E9D-A447-7B6CBDA12C89}"/>
              </c:ext>
            </c:extLst>
          </c:dPt>
          <c:dPt>
            <c:idx val="4"/>
            <c:bubble3D val="0"/>
            <c:spPr>
              <a:solidFill>
                <a:schemeClr val="accent5">
                  <a:shade val="53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759E-4E9D-A447-7B6CBDA12C8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Foglio1!$A$2:$A$6</c:f>
              <c:strCache>
                <c:ptCount val="5"/>
                <c:pt idx="0">
                  <c:v>solidi</c:v>
                </c:pt>
                <c:pt idx="1">
                  <c:v>energia elettrica</c:v>
                </c:pt>
                <c:pt idx="2">
                  <c:v>prodotti petroliferi</c:v>
                </c:pt>
                <c:pt idx="3">
                  <c:v>gas naturale</c:v>
                </c:pt>
                <c:pt idx="4">
                  <c:v>rinnovabili</c:v>
                </c:pt>
              </c:strCache>
            </c:strRef>
          </c:cat>
          <c:val>
            <c:numRef>
              <c:f>Foglio1!$B$2:$B$6</c:f>
              <c:numCache>
                <c:formatCode>General</c:formatCode>
                <c:ptCount val="5"/>
                <c:pt idx="0">
                  <c:v>2.198</c:v>
                </c:pt>
                <c:pt idx="1">
                  <c:v>9.2279999999999998</c:v>
                </c:pt>
                <c:pt idx="2">
                  <c:v>2.92</c:v>
                </c:pt>
                <c:pt idx="3">
                  <c:v>12.44</c:v>
                </c:pt>
                <c:pt idx="4">
                  <c:v>0.111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59E-4E9D-A447-7B6CBDA12C8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Impieghi energetici finali 2019</c:v>
                </c:pt>
              </c:strCache>
            </c:strRef>
          </c:tx>
          <c:explosion val="18"/>
          <c:dPt>
            <c:idx val="0"/>
            <c:bubble3D val="0"/>
            <c:spPr>
              <a:solidFill>
                <a:schemeClr val="accent5">
                  <a:tint val="77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89E-4390-A401-1B4ABD9F6821}"/>
              </c:ext>
            </c:extLst>
          </c:dPt>
          <c:dPt>
            <c:idx val="1"/>
            <c:bubble3D val="0"/>
            <c:spPr>
              <a:solidFill>
                <a:schemeClr val="accent5">
                  <a:shade val="76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89E-4390-A401-1B4ABD9F6821}"/>
              </c:ext>
            </c:extLst>
          </c:dPt>
          <c:dPt>
            <c:idx val="2"/>
            <c:bubble3D val="0"/>
            <c:spPr>
              <a:solidFill>
                <a:schemeClr val="accent5">
                  <a:shade val="76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F89E-4390-A401-1B4ABD9F6821}"/>
              </c:ext>
            </c:extLst>
          </c:dPt>
          <c:dPt>
            <c:idx val="3"/>
            <c:bubble3D val="0"/>
            <c:spPr>
              <a:solidFill>
                <a:schemeClr val="accent5">
                  <a:shade val="76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F89E-4390-A401-1B4ABD9F6821}"/>
              </c:ext>
            </c:extLst>
          </c:dPt>
          <c:dPt>
            <c:idx val="4"/>
            <c:bubble3D val="0"/>
            <c:spPr>
              <a:solidFill>
                <a:schemeClr val="accent5">
                  <a:shade val="76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F89E-4390-A401-1B4ABD9F682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Foglio1!$A$2:$A$3</c:f>
              <c:strCache>
                <c:ptCount val="2"/>
                <c:pt idx="0">
                  <c:v>estero</c:v>
                </c:pt>
                <c:pt idx="1">
                  <c:v>prod. Nazionale</c:v>
                </c:pt>
              </c:strCache>
            </c:strRef>
          </c:cat>
          <c:val>
            <c:numRef>
              <c:f>Foglio1!$B$2:$B$3</c:f>
              <c:numCache>
                <c:formatCode>General</c:formatCode>
                <c:ptCount val="2"/>
                <c:pt idx="0">
                  <c:v>12</c:v>
                </c:pt>
                <c:pt idx="1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89E-4390-A401-1B4ABD9F682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Impieghi energetici finali 2019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shade val="5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5">
                  <a:shade val="7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5">
                  <a:shade val="9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5">
                  <a:tint val="9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4"/>
            <c:bubble3D val="0"/>
            <c:spPr>
              <a:solidFill>
                <a:schemeClr val="accent5">
                  <a:tint val="7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5"/>
            <c:bubble3D val="0"/>
            <c:spPr>
              <a:solidFill>
                <a:schemeClr val="accent5">
                  <a:tint val="5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Foglio1!$A$2:$A$7</c:f>
              <c:strCache>
                <c:ptCount val="6"/>
                <c:pt idx="0">
                  <c:v>idroelettrica</c:v>
                </c:pt>
                <c:pt idx="1">
                  <c:v>termo non rinn (al netto pomp.)</c:v>
                </c:pt>
                <c:pt idx="2">
                  <c:v>bioenergie</c:v>
                </c:pt>
                <c:pt idx="3">
                  <c:v>geotermo</c:v>
                </c:pt>
                <c:pt idx="4">
                  <c:v>eolica</c:v>
                </c:pt>
                <c:pt idx="5">
                  <c:v>fotovoltaica</c:v>
                </c:pt>
              </c:strCache>
            </c:strRef>
          </c:cat>
          <c:val>
            <c:numRef>
              <c:f>Foglio1!$B$2:$B$7</c:f>
              <c:numCache>
                <c:formatCode>0.00%</c:formatCode>
                <c:ptCount val="6"/>
                <c:pt idx="0">
                  <c:v>0.14699999999999999</c:v>
                </c:pt>
                <c:pt idx="1">
                  <c:v>0.52400000000000002</c:v>
                </c:pt>
                <c:pt idx="2">
                  <c:v>5.5E-2</c:v>
                </c:pt>
                <c:pt idx="3">
                  <c:v>1.7999999999999999E-2</c:v>
                </c:pt>
                <c:pt idx="4">
                  <c:v>6.3E-2</c:v>
                </c:pt>
                <c:pt idx="5">
                  <c:v>7.2999999999999995E-2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8C-4E1F-8AF5-443225FB45B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Impieghi energetici finali 2019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tint val="58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DA5-44BF-9D21-30B6BA65D77A}"/>
              </c:ext>
            </c:extLst>
          </c:dPt>
          <c:dPt>
            <c:idx val="1"/>
            <c:bubble3D val="0"/>
            <c:spPr>
              <a:solidFill>
                <a:schemeClr val="accent5">
                  <a:tint val="86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DA5-44BF-9D21-30B6BA65D77A}"/>
              </c:ext>
            </c:extLst>
          </c:dPt>
          <c:dPt>
            <c:idx val="2"/>
            <c:bubble3D val="0"/>
            <c:spPr>
              <a:solidFill>
                <a:schemeClr val="accent5">
                  <a:shade val="86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DA5-44BF-9D21-30B6BA65D77A}"/>
              </c:ext>
            </c:extLst>
          </c:dPt>
          <c:dPt>
            <c:idx val="3"/>
            <c:bubble3D val="0"/>
            <c:spPr>
              <a:solidFill>
                <a:schemeClr val="accent5">
                  <a:shade val="58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1DA5-44BF-9D21-30B6BA65D77A}"/>
              </c:ext>
            </c:extLst>
          </c:dPt>
          <c:dPt>
            <c:idx val="4"/>
            <c:bubble3D val="0"/>
            <c:spPr>
              <a:solidFill>
                <a:schemeClr val="accent5">
                  <a:shade val="58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1DA5-44BF-9D21-30B6BA65D77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Foglio1!$A$2:$A$5</c:f>
              <c:strCache>
                <c:ptCount val="4"/>
                <c:pt idx="0">
                  <c:v>domestico</c:v>
                </c:pt>
                <c:pt idx="1">
                  <c:v>agricoltura</c:v>
                </c:pt>
                <c:pt idx="2">
                  <c:v>industria</c:v>
                </c:pt>
                <c:pt idx="3">
                  <c:v>terziario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22</c:v>
                </c:pt>
                <c:pt idx="1">
                  <c:v>2</c:v>
                </c:pt>
                <c:pt idx="2">
                  <c:v>39</c:v>
                </c:pt>
                <c:pt idx="3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DA5-44BF-9D21-30B6BA65D77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4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5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B45C3F-D791-478F-89AA-01EFE725262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EEA6C0-DB09-404F-B7D9-386AC3BDD9C7}">
      <dgm:prSet phldrT="[Testo]" custT="1"/>
      <dgm:spPr>
        <a:xfrm>
          <a:off x="0" y="1414"/>
          <a:ext cx="1771274" cy="933312"/>
        </a:xfrm>
        <a:prstGeom prst="roundRect">
          <a:avLst/>
        </a:prstGeom>
        <a:solidFill>
          <a:srgbClr val="FE5815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it-IT" sz="1600" dirty="0">
              <a:solidFill>
                <a:srgbClr val="FFFFFF"/>
              </a:solidFill>
              <a:latin typeface="Arial"/>
              <a:ea typeface="+mn-ea"/>
              <a:cs typeface="+mn-cs"/>
            </a:rPr>
            <a:t>Gestionali</a:t>
          </a:r>
          <a:endParaRPr lang="en-US" sz="160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77E3EC9A-8B61-4BEF-9699-8116B2262128}" type="parTrans" cxnId="{A3FBAE98-820D-4585-AD16-A278B74FCBBD}">
      <dgm:prSet/>
      <dgm:spPr/>
      <dgm:t>
        <a:bodyPr/>
        <a:lstStyle/>
        <a:p>
          <a:endParaRPr lang="en-US"/>
        </a:p>
      </dgm:t>
    </dgm:pt>
    <dgm:pt modelId="{DEC0F7C6-8A1F-453C-9CB6-63AADDFD9CFE}" type="sibTrans" cxnId="{A3FBAE98-820D-4585-AD16-A278B74FCBBD}">
      <dgm:prSet/>
      <dgm:spPr/>
      <dgm:t>
        <a:bodyPr/>
        <a:lstStyle/>
        <a:p>
          <a:endParaRPr lang="en-US"/>
        </a:p>
      </dgm:t>
    </dgm:pt>
    <dgm:pt modelId="{515A2B02-EDE9-49E4-8304-AAD65D461BFB}">
      <dgm:prSet phldrT="[Testo]" custT="1"/>
      <dgm:spPr>
        <a:xfrm rot="5400000">
          <a:off x="2972416" y="-1106396"/>
          <a:ext cx="746649" cy="3148933"/>
        </a:xfrm>
        <a:prstGeom prst="round2SameRect">
          <a:avLst/>
        </a:prstGeom>
        <a:noFill/>
        <a:ln w="25400" cap="flat" cmpd="sng" algn="ctr">
          <a:solidFill>
            <a:schemeClr val="tx2">
              <a:alpha val="90000"/>
            </a:schemeClr>
          </a:solidFill>
          <a:prstDash val="solid"/>
        </a:ln>
        <a:effectLst/>
      </dgm:spPr>
      <dgm:t>
        <a:bodyPr/>
        <a:lstStyle/>
        <a:p>
          <a:r>
            <a:rPr lang="it-IT" sz="1400" dirty="0"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Investimento trascurabile</a:t>
          </a:r>
          <a:endParaRPr lang="en-US" sz="1400" dirty="0">
            <a:solidFill>
              <a:srgbClr val="7F7F7F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AB9D7713-ED8E-4FEF-AA19-25A4D9D3C59A}" type="parTrans" cxnId="{938BB50B-59B9-41B2-BFA2-588DFD9BEC6F}">
      <dgm:prSet/>
      <dgm:spPr/>
      <dgm:t>
        <a:bodyPr/>
        <a:lstStyle/>
        <a:p>
          <a:endParaRPr lang="en-US"/>
        </a:p>
      </dgm:t>
    </dgm:pt>
    <dgm:pt modelId="{3EDF725D-9C52-4318-A8D0-B72CDD0DDE00}" type="sibTrans" cxnId="{938BB50B-59B9-41B2-BFA2-588DFD9BEC6F}">
      <dgm:prSet/>
      <dgm:spPr/>
      <dgm:t>
        <a:bodyPr/>
        <a:lstStyle/>
        <a:p>
          <a:endParaRPr lang="en-US"/>
        </a:p>
      </dgm:t>
    </dgm:pt>
    <dgm:pt modelId="{845474BF-1436-4007-82F4-91E5692E8B05}">
      <dgm:prSet phldrT="[Testo]" custT="1"/>
      <dgm:spPr>
        <a:xfrm rot="5400000">
          <a:off x="2972416" y="-1106396"/>
          <a:ext cx="746649" cy="3148933"/>
        </a:xfrm>
        <a:prstGeom prst="round2SameRect">
          <a:avLst/>
        </a:prstGeom>
        <a:noFill/>
        <a:ln w="25400" cap="flat" cmpd="sng" algn="ctr">
          <a:solidFill>
            <a:schemeClr val="tx2">
              <a:alpha val="90000"/>
            </a:schemeClr>
          </a:solidFill>
          <a:prstDash val="solid"/>
        </a:ln>
        <a:effectLst/>
      </dgm:spPr>
      <dgm:t>
        <a:bodyPr/>
        <a:lstStyle/>
        <a:p>
          <a:r>
            <a:rPr lang="it-IT" sz="1400" dirty="0"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Modalità di O&amp;M</a:t>
          </a:r>
          <a:endParaRPr lang="en-US" sz="1400" dirty="0">
            <a:solidFill>
              <a:srgbClr val="7F7F7F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FBE3CBF8-3CF5-4830-9255-CEC2C43FC3B3}" type="parTrans" cxnId="{365E23B5-E6A0-42CA-84BB-EECCA8FB7F30}">
      <dgm:prSet/>
      <dgm:spPr/>
      <dgm:t>
        <a:bodyPr/>
        <a:lstStyle/>
        <a:p>
          <a:endParaRPr lang="en-US"/>
        </a:p>
      </dgm:t>
    </dgm:pt>
    <dgm:pt modelId="{2E1A41C3-44A6-4C37-B425-CAFD747B2D11}" type="sibTrans" cxnId="{365E23B5-E6A0-42CA-84BB-EECCA8FB7F30}">
      <dgm:prSet/>
      <dgm:spPr/>
      <dgm:t>
        <a:bodyPr/>
        <a:lstStyle/>
        <a:p>
          <a:endParaRPr lang="en-US"/>
        </a:p>
      </dgm:t>
    </dgm:pt>
    <dgm:pt modelId="{5C73C675-5C0E-4C64-85CF-D7C751FF07B5}">
      <dgm:prSet phldrT="[Testo]" custT="1"/>
      <dgm:spPr>
        <a:xfrm>
          <a:off x="0" y="981391"/>
          <a:ext cx="1771274" cy="933312"/>
        </a:xfrm>
        <a:prstGeom prst="roundRect">
          <a:avLst/>
        </a:prstGeom>
        <a:solidFill>
          <a:srgbClr val="FE5815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it-IT" sz="1600" dirty="0">
              <a:solidFill>
                <a:srgbClr val="FFFFFF"/>
              </a:solidFill>
              <a:latin typeface="Arial"/>
              <a:ea typeface="+mn-ea"/>
              <a:cs typeface="+mn-cs"/>
            </a:rPr>
            <a:t>Con investimento</a:t>
          </a:r>
          <a:endParaRPr lang="en-US" sz="160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14D3F159-DC15-43E0-8637-D9135699051E}" type="parTrans" cxnId="{AF1AF080-88BE-4194-8A11-3EE9A7661E45}">
      <dgm:prSet/>
      <dgm:spPr/>
      <dgm:t>
        <a:bodyPr/>
        <a:lstStyle/>
        <a:p>
          <a:endParaRPr lang="en-US"/>
        </a:p>
      </dgm:t>
    </dgm:pt>
    <dgm:pt modelId="{8509B1AB-113F-459D-B1E3-ED5737B2E0EC}" type="sibTrans" cxnId="{AF1AF080-88BE-4194-8A11-3EE9A7661E45}">
      <dgm:prSet/>
      <dgm:spPr/>
      <dgm:t>
        <a:bodyPr/>
        <a:lstStyle/>
        <a:p>
          <a:endParaRPr lang="en-US"/>
        </a:p>
      </dgm:t>
    </dgm:pt>
    <dgm:pt modelId="{ACAD01B7-674D-4BBD-A605-84767C54B8A5}">
      <dgm:prSet phldrT="[Testo]" custT="1"/>
      <dgm:spPr>
        <a:xfrm>
          <a:off x="0" y="1961369"/>
          <a:ext cx="1771274" cy="933312"/>
        </a:xfrm>
        <a:prstGeom prst="roundRect">
          <a:avLst/>
        </a:prstGeom>
        <a:solidFill>
          <a:srgbClr val="FE5815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it-IT" sz="1600" dirty="0">
              <a:solidFill>
                <a:srgbClr val="FFFFFF"/>
              </a:solidFill>
              <a:latin typeface="Arial"/>
              <a:ea typeface="+mn-ea"/>
              <a:cs typeface="+mn-cs"/>
            </a:rPr>
            <a:t>Fonti Rinnovabili</a:t>
          </a:r>
          <a:endParaRPr lang="en-US" sz="160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9BE78545-99FF-4BE1-B302-9E2EE28BFC99}" type="parTrans" cxnId="{7AF0889B-BF1D-47A4-9D3C-221B65CCB33D}">
      <dgm:prSet/>
      <dgm:spPr/>
      <dgm:t>
        <a:bodyPr/>
        <a:lstStyle/>
        <a:p>
          <a:endParaRPr lang="en-US"/>
        </a:p>
      </dgm:t>
    </dgm:pt>
    <dgm:pt modelId="{F7EC109E-F8C7-4B1E-8850-AE38F87D1A90}" type="sibTrans" cxnId="{7AF0889B-BF1D-47A4-9D3C-221B65CCB33D}">
      <dgm:prSet/>
      <dgm:spPr/>
      <dgm:t>
        <a:bodyPr/>
        <a:lstStyle/>
        <a:p>
          <a:endParaRPr lang="en-US"/>
        </a:p>
      </dgm:t>
    </dgm:pt>
    <dgm:pt modelId="{F2676BAE-FFAE-4051-B409-CCD341550F05}">
      <dgm:prSet phldrT="[Testo]" custT="1"/>
      <dgm:spPr>
        <a:xfrm rot="5400000">
          <a:off x="2972416" y="853559"/>
          <a:ext cx="746649" cy="3148933"/>
        </a:xfrm>
        <a:prstGeom prst="round2SameRect">
          <a:avLst/>
        </a:prstGeom>
        <a:noFill/>
        <a:ln w="25400" cap="flat" cmpd="sng" algn="ctr">
          <a:solidFill>
            <a:schemeClr val="tx2">
              <a:alpha val="90000"/>
            </a:schemeClr>
          </a:solidFill>
          <a:prstDash val="solid"/>
        </a:ln>
        <a:effectLst/>
      </dgm:spPr>
      <dgm:t>
        <a:bodyPr/>
        <a:lstStyle/>
        <a:p>
          <a:r>
            <a:rPr lang="it-IT" sz="1400" dirty="0"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Investimento variabile</a:t>
          </a:r>
          <a:endParaRPr lang="en-US" sz="1400" dirty="0">
            <a:solidFill>
              <a:srgbClr val="7F7F7F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9F9F21CA-F40A-43F4-BB09-802D4B42E46C}" type="parTrans" cxnId="{54C18C50-3720-4F08-8095-61AE23D4A6D9}">
      <dgm:prSet/>
      <dgm:spPr/>
      <dgm:t>
        <a:bodyPr/>
        <a:lstStyle/>
        <a:p>
          <a:endParaRPr lang="en-US"/>
        </a:p>
      </dgm:t>
    </dgm:pt>
    <dgm:pt modelId="{26442FD0-2DA8-4F5B-BA80-F52DE5DE4BC2}" type="sibTrans" cxnId="{54C18C50-3720-4F08-8095-61AE23D4A6D9}">
      <dgm:prSet/>
      <dgm:spPr/>
      <dgm:t>
        <a:bodyPr/>
        <a:lstStyle/>
        <a:p>
          <a:endParaRPr lang="en-US"/>
        </a:p>
      </dgm:t>
    </dgm:pt>
    <dgm:pt modelId="{D61BD840-8325-4C80-A45E-C1AE7D565563}">
      <dgm:prSet phldrT="[Testo]" custT="1"/>
      <dgm:spPr>
        <a:xfrm rot="5400000">
          <a:off x="2972416" y="853559"/>
          <a:ext cx="746649" cy="3148933"/>
        </a:xfrm>
        <a:prstGeom prst="round2SameRect">
          <a:avLst/>
        </a:prstGeom>
        <a:noFill/>
        <a:ln w="25400" cap="flat" cmpd="sng" algn="ctr">
          <a:solidFill>
            <a:schemeClr val="tx2">
              <a:alpha val="90000"/>
            </a:schemeClr>
          </a:solidFill>
          <a:prstDash val="solid"/>
        </a:ln>
        <a:effectLst/>
      </dgm:spPr>
      <dgm:t>
        <a:bodyPr/>
        <a:lstStyle/>
        <a:p>
          <a:r>
            <a:rPr lang="it-IT" sz="1400" dirty="0"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Impatto «sostenibilità» positivo</a:t>
          </a:r>
          <a:endParaRPr lang="en-US" sz="1400" dirty="0">
            <a:solidFill>
              <a:srgbClr val="7F7F7F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09C96092-0D2C-44E4-B648-35734FE27D75}" type="parTrans" cxnId="{5B896C5E-7F73-4DF7-90A3-1F2F85696698}">
      <dgm:prSet/>
      <dgm:spPr/>
      <dgm:t>
        <a:bodyPr/>
        <a:lstStyle/>
        <a:p>
          <a:endParaRPr lang="en-US"/>
        </a:p>
      </dgm:t>
    </dgm:pt>
    <dgm:pt modelId="{4F79DA3C-93C2-496B-9B4A-D722B902AC48}" type="sibTrans" cxnId="{5B896C5E-7F73-4DF7-90A3-1F2F85696698}">
      <dgm:prSet/>
      <dgm:spPr/>
      <dgm:t>
        <a:bodyPr/>
        <a:lstStyle/>
        <a:p>
          <a:endParaRPr lang="en-US"/>
        </a:p>
      </dgm:t>
    </dgm:pt>
    <dgm:pt modelId="{D90E7343-76E1-4475-9A10-FA1B3C67CFE0}">
      <dgm:prSet phldrT="[Testo]" custT="1"/>
      <dgm:spPr>
        <a:xfrm rot="5400000">
          <a:off x="2972416" y="-126418"/>
          <a:ext cx="746649" cy="3148933"/>
        </a:xfrm>
        <a:prstGeom prst="round2SameRect">
          <a:avLst/>
        </a:prstGeom>
        <a:noFill/>
        <a:ln w="25400" cap="flat" cmpd="sng" algn="ctr">
          <a:solidFill>
            <a:schemeClr val="tx2">
              <a:alpha val="90000"/>
            </a:schemeClr>
          </a:solidFill>
          <a:prstDash val="solid"/>
        </a:ln>
        <a:effectLst/>
      </dgm:spPr>
      <dgm:t>
        <a:bodyPr/>
        <a:lstStyle/>
        <a:p>
          <a:r>
            <a:rPr lang="it-IT" sz="1400" dirty="0"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Investimento significativo</a:t>
          </a:r>
          <a:endParaRPr lang="en-US" sz="1400" dirty="0">
            <a:solidFill>
              <a:srgbClr val="7F7F7F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64EC84EB-6083-45C4-A9E4-BE791F4E4340}" type="sibTrans" cxnId="{50BE60E4-E314-4347-89E9-D3A5BFEE8086}">
      <dgm:prSet/>
      <dgm:spPr/>
      <dgm:t>
        <a:bodyPr/>
        <a:lstStyle/>
        <a:p>
          <a:endParaRPr lang="en-US"/>
        </a:p>
      </dgm:t>
    </dgm:pt>
    <dgm:pt modelId="{0113FBCB-683F-4793-9E2F-B731CA8EB49C}" type="parTrans" cxnId="{50BE60E4-E314-4347-89E9-D3A5BFEE8086}">
      <dgm:prSet/>
      <dgm:spPr/>
      <dgm:t>
        <a:bodyPr/>
        <a:lstStyle/>
        <a:p>
          <a:endParaRPr lang="en-US"/>
        </a:p>
      </dgm:t>
    </dgm:pt>
    <dgm:pt modelId="{6574A001-054B-4DFC-871B-B5916B68815E}">
      <dgm:prSet phldrT="[Testo]" custT="1"/>
      <dgm:spPr>
        <a:xfrm rot="5400000">
          <a:off x="2972416" y="-1106396"/>
          <a:ext cx="746649" cy="3148933"/>
        </a:xfrm>
        <a:prstGeom prst="round2SameRect">
          <a:avLst/>
        </a:prstGeom>
        <a:noFill/>
        <a:ln w="25400" cap="flat" cmpd="sng" algn="ctr">
          <a:solidFill>
            <a:schemeClr val="tx2">
              <a:alpha val="90000"/>
            </a:schemeClr>
          </a:solidFill>
          <a:prstDash val="solid"/>
        </a:ln>
        <a:effectLst/>
      </dgm:spPr>
      <dgm:t>
        <a:bodyPr/>
        <a:lstStyle/>
        <a:p>
          <a:r>
            <a:rPr lang="it-IT" sz="1400" dirty="0"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Sensibilizzazione degli «utenti»</a:t>
          </a:r>
          <a:endParaRPr lang="en-US" sz="1400" dirty="0">
            <a:solidFill>
              <a:srgbClr val="7F7F7F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563BB150-EF59-451A-8DB4-AF4C5C0A7C64}" type="parTrans" cxnId="{6330E652-8FD3-42F1-8CCF-01D9C59E4DB3}">
      <dgm:prSet/>
      <dgm:spPr/>
      <dgm:t>
        <a:bodyPr/>
        <a:lstStyle/>
        <a:p>
          <a:endParaRPr lang="en-US"/>
        </a:p>
      </dgm:t>
    </dgm:pt>
    <dgm:pt modelId="{1BBE0A4C-C56B-4C95-AC9B-CEAE74FEA784}" type="sibTrans" cxnId="{6330E652-8FD3-42F1-8CCF-01D9C59E4DB3}">
      <dgm:prSet/>
      <dgm:spPr/>
      <dgm:t>
        <a:bodyPr/>
        <a:lstStyle/>
        <a:p>
          <a:endParaRPr lang="en-US"/>
        </a:p>
      </dgm:t>
    </dgm:pt>
    <dgm:pt modelId="{8B778E37-171E-4118-B8B0-E048FDFE2E23}">
      <dgm:prSet phldrT="[Testo]" custT="1"/>
      <dgm:spPr>
        <a:xfrm rot="5400000">
          <a:off x="2972416" y="853559"/>
          <a:ext cx="746649" cy="3148933"/>
        </a:xfrm>
        <a:prstGeom prst="round2SameRect">
          <a:avLst/>
        </a:prstGeom>
        <a:noFill/>
        <a:ln w="25400" cap="flat" cmpd="sng" algn="ctr">
          <a:solidFill>
            <a:schemeClr val="tx2">
              <a:alpha val="90000"/>
            </a:schemeClr>
          </a:solidFill>
          <a:prstDash val="solid"/>
        </a:ln>
        <a:effectLst/>
      </dgm:spPr>
      <dgm:t>
        <a:bodyPr/>
        <a:lstStyle/>
        <a:p>
          <a:r>
            <a:rPr lang="it-IT" sz="1400" noProof="0" dirty="0"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Obblighi normativi</a:t>
          </a:r>
        </a:p>
      </dgm:t>
    </dgm:pt>
    <dgm:pt modelId="{FCA02F96-9789-4234-8D84-217B4C4DA89C}" type="parTrans" cxnId="{4AB44E9C-49FE-4B02-94D0-06DEDC6009B8}">
      <dgm:prSet/>
      <dgm:spPr/>
      <dgm:t>
        <a:bodyPr/>
        <a:lstStyle/>
        <a:p>
          <a:endParaRPr lang="en-US"/>
        </a:p>
      </dgm:t>
    </dgm:pt>
    <dgm:pt modelId="{964C2DEF-764F-438E-BD51-D3BD1BEEF505}" type="sibTrans" cxnId="{4AB44E9C-49FE-4B02-94D0-06DEDC6009B8}">
      <dgm:prSet/>
      <dgm:spPr/>
      <dgm:t>
        <a:bodyPr/>
        <a:lstStyle/>
        <a:p>
          <a:endParaRPr lang="en-US"/>
        </a:p>
      </dgm:t>
    </dgm:pt>
    <dgm:pt modelId="{8AFE1870-A3F1-4827-BB0E-0FCF878852CF}">
      <dgm:prSet phldrT="[Testo]" custT="1"/>
      <dgm:spPr>
        <a:xfrm rot="5400000">
          <a:off x="2972416" y="-126418"/>
          <a:ext cx="746649" cy="3148933"/>
        </a:xfrm>
        <a:noFill/>
        <a:ln w="25400" cap="flat" cmpd="sng" algn="ctr">
          <a:solidFill>
            <a:schemeClr val="tx2">
              <a:alpha val="90000"/>
            </a:schemeClr>
          </a:solidFill>
          <a:prstDash val="solid"/>
        </a:ln>
        <a:effectLst/>
      </dgm:spPr>
      <dgm:t>
        <a:bodyPr/>
        <a:lstStyle/>
        <a:p>
          <a:r>
            <a:rPr lang="it-IT" sz="1400" noProof="0" dirty="0"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Risparmi significativi</a:t>
          </a:r>
          <a:endParaRPr lang="en-US" sz="1400" dirty="0">
            <a:solidFill>
              <a:srgbClr val="7F7F7F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A8016C3C-CC88-4004-9274-AF55C60A814E}" type="parTrans" cxnId="{6081E7F6-B3A1-4F83-87E6-54B6B5BEC301}">
      <dgm:prSet/>
      <dgm:spPr/>
      <dgm:t>
        <a:bodyPr/>
        <a:lstStyle/>
        <a:p>
          <a:endParaRPr lang="it-IT"/>
        </a:p>
      </dgm:t>
    </dgm:pt>
    <dgm:pt modelId="{11B12F45-A0CC-42C4-ABF0-45DC450EF9CC}" type="sibTrans" cxnId="{6081E7F6-B3A1-4F83-87E6-54B6B5BEC301}">
      <dgm:prSet/>
      <dgm:spPr/>
      <dgm:t>
        <a:bodyPr/>
        <a:lstStyle/>
        <a:p>
          <a:endParaRPr lang="it-IT"/>
        </a:p>
      </dgm:t>
    </dgm:pt>
    <dgm:pt modelId="{461E5FD1-B4D0-48FA-86FF-5296867465C6}">
      <dgm:prSet phldrT="[Testo]" custT="1"/>
      <dgm:spPr>
        <a:xfrm rot="5400000">
          <a:off x="2972416" y="-126418"/>
          <a:ext cx="746649" cy="3148933"/>
        </a:xfrm>
        <a:noFill/>
        <a:ln w="25400" cap="flat" cmpd="sng" algn="ctr">
          <a:solidFill>
            <a:schemeClr val="tx2">
              <a:alpha val="90000"/>
            </a:schemeClr>
          </a:solidFill>
          <a:prstDash val="solid"/>
        </a:ln>
        <a:effectLst/>
      </dgm:spPr>
      <dgm:t>
        <a:bodyPr/>
        <a:lstStyle/>
        <a:p>
          <a:r>
            <a:rPr lang="it-IT" sz="1400" noProof="0" dirty="0"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Obblighi normativi</a:t>
          </a:r>
          <a:endParaRPr lang="en-US" sz="1400" dirty="0">
            <a:solidFill>
              <a:srgbClr val="7F7F7F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F1A25BFE-7AA4-4935-86F5-4FAA8E4116F2}" type="parTrans" cxnId="{A1A18CEC-EF3C-4A9A-B8C0-35081101319C}">
      <dgm:prSet/>
      <dgm:spPr/>
      <dgm:t>
        <a:bodyPr/>
        <a:lstStyle/>
        <a:p>
          <a:endParaRPr lang="it-IT"/>
        </a:p>
      </dgm:t>
    </dgm:pt>
    <dgm:pt modelId="{72387A43-0C98-4D74-A9C2-639D62A142A6}" type="sibTrans" cxnId="{A1A18CEC-EF3C-4A9A-B8C0-35081101319C}">
      <dgm:prSet/>
      <dgm:spPr/>
      <dgm:t>
        <a:bodyPr/>
        <a:lstStyle/>
        <a:p>
          <a:endParaRPr lang="it-IT"/>
        </a:p>
      </dgm:t>
    </dgm:pt>
    <dgm:pt modelId="{B17E5C70-D99B-4045-BE4E-72A2BCA4811F}" type="pres">
      <dgm:prSet presAssocID="{88B45C3F-D791-478F-89AA-01EFE7252624}" presName="Name0" presStyleCnt="0">
        <dgm:presLayoutVars>
          <dgm:dir/>
          <dgm:animLvl val="lvl"/>
          <dgm:resizeHandles val="exact"/>
        </dgm:presLayoutVars>
      </dgm:prSet>
      <dgm:spPr/>
    </dgm:pt>
    <dgm:pt modelId="{BFF61B06-BE46-4E49-A8A8-4A0FC700D3DB}" type="pres">
      <dgm:prSet presAssocID="{53EEA6C0-DB09-404F-B7D9-386AC3BDD9C7}" presName="linNode" presStyleCnt="0"/>
      <dgm:spPr/>
    </dgm:pt>
    <dgm:pt modelId="{B8E88F80-4D18-4019-A05C-A02ACCD53185}" type="pres">
      <dgm:prSet presAssocID="{53EEA6C0-DB09-404F-B7D9-386AC3BDD9C7}" presName="parentText" presStyleLbl="node1" presStyleIdx="0" presStyleCnt="3" custScaleX="86201">
        <dgm:presLayoutVars>
          <dgm:chMax val="1"/>
          <dgm:bulletEnabled val="1"/>
        </dgm:presLayoutVars>
      </dgm:prSet>
      <dgm:spPr/>
    </dgm:pt>
    <dgm:pt modelId="{163C2242-C21C-454E-AA18-1DC0B4B82CCD}" type="pres">
      <dgm:prSet presAssocID="{53EEA6C0-DB09-404F-B7D9-386AC3BDD9C7}" presName="descendantText" presStyleLbl="alignAccFollowNode1" presStyleIdx="0" presStyleCnt="3">
        <dgm:presLayoutVars>
          <dgm:bulletEnabled val="1"/>
        </dgm:presLayoutVars>
      </dgm:prSet>
      <dgm:spPr/>
    </dgm:pt>
    <dgm:pt modelId="{610DD8DF-FD57-47C0-8092-B6077F96B2F1}" type="pres">
      <dgm:prSet presAssocID="{DEC0F7C6-8A1F-453C-9CB6-63AADDFD9CFE}" presName="sp" presStyleCnt="0"/>
      <dgm:spPr/>
    </dgm:pt>
    <dgm:pt modelId="{1D59BB2D-7146-4631-875F-6F94380CD04B}" type="pres">
      <dgm:prSet presAssocID="{5C73C675-5C0E-4C64-85CF-D7C751FF07B5}" presName="linNode" presStyleCnt="0"/>
      <dgm:spPr/>
    </dgm:pt>
    <dgm:pt modelId="{015CCB2F-4B73-4F0F-B909-7C8B29CA3F14}" type="pres">
      <dgm:prSet presAssocID="{5C73C675-5C0E-4C64-85CF-D7C751FF07B5}" presName="parentText" presStyleLbl="node1" presStyleIdx="1" presStyleCnt="3" custScaleX="86868">
        <dgm:presLayoutVars>
          <dgm:chMax val="1"/>
          <dgm:bulletEnabled val="1"/>
        </dgm:presLayoutVars>
      </dgm:prSet>
      <dgm:spPr/>
    </dgm:pt>
    <dgm:pt modelId="{5B7D980D-E4B1-4433-BB48-C01329623CCE}" type="pres">
      <dgm:prSet presAssocID="{5C73C675-5C0E-4C64-85CF-D7C751FF07B5}" presName="descendantText" presStyleLbl="alignAccFollowNode1" presStyleIdx="1" presStyleCnt="3">
        <dgm:presLayoutVars>
          <dgm:bulletEnabled val="1"/>
        </dgm:presLayoutVars>
      </dgm:prSet>
      <dgm:spPr>
        <a:prstGeom prst="round2SameRect">
          <a:avLst/>
        </a:prstGeom>
      </dgm:spPr>
    </dgm:pt>
    <dgm:pt modelId="{EF1C95C2-6E06-46A0-9117-7749F68F2EC4}" type="pres">
      <dgm:prSet presAssocID="{8509B1AB-113F-459D-B1E3-ED5737B2E0EC}" presName="sp" presStyleCnt="0"/>
      <dgm:spPr/>
    </dgm:pt>
    <dgm:pt modelId="{D6EB3332-872D-4AF1-B98A-408F8CFED082}" type="pres">
      <dgm:prSet presAssocID="{ACAD01B7-674D-4BBD-A605-84767C54B8A5}" presName="linNode" presStyleCnt="0"/>
      <dgm:spPr/>
    </dgm:pt>
    <dgm:pt modelId="{D02BEC6C-1386-4815-A206-786140C0C14B}" type="pres">
      <dgm:prSet presAssocID="{ACAD01B7-674D-4BBD-A605-84767C54B8A5}" presName="parentText" presStyleLbl="node1" presStyleIdx="2" presStyleCnt="3" custScaleX="86201">
        <dgm:presLayoutVars>
          <dgm:chMax val="1"/>
          <dgm:bulletEnabled val="1"/>
        </dgm:presLayoutVars>
      </dgm:prSet>
      <dgm:spPr/>
    </dgm:pt>
    <dgm:pt modelId="{71AE8C11-9275-4A9F-B872-097AAE637093}" type="pres">
      <dgm:prSet presAssocID="{ACAD01B7-674D-4BBD-A605-84767C54B8A5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A5883C02-1666-44F5-844B-E7813BAC04C7}" type="presOf" srcId="{ACAD01B7-674D-4BBD-A605-84767C54B8A5}" destId="{D02BEC6C-1386-4815-A206-786140C0C14B}" srcOrd="0" destOrd="0" presId="urn:microsoft.com/office/officeart/2005/8/layout/vList5"/>
    <dgm:cxn modelId="{938BB50B-59B9-41B2-BFA2-588DFD9BEC6F}" srcId="{53EEA6C0-DB09-404F-B7D9-386AC3BDD9C7}" destId="{515A2B02-EDE9-49E4-8304-AAD65D461BFB}" srcOrd="0" destOrd="0" parTransId="{AB9D7713-ED8E-4FEF-AA19-25A4D9D3C59A}" sibTransId="{3EDF725D-9C52-4318-A8D0-B72CDD0DDE00}"/>
    <dgm:cxn modelId="{5881FF11-7D91-4CEC-B501-31282CE54C0B}" type="presOf" srcId="{845474BF-1436-4007-82F4-91E5692E8B05}" destId="{163C2242-C21C-454E-AA18-1DC0B4B82CCD}" srcOrd="0" destOrd="1" presId="urn:microsoft.com/office/officeart/2005/8/layout/vList5"/>
    <dgm:cxn modelId="{83C23F29-D4E7-467E-8C16-A159B128F82C}" type="presOf" srcId="{5C73C675-5C0E-4C64-85CF-D7C751FF07B5}" destId="{015CCB2F-4B73-4F0F-B909-7C8B29CA3F14}" srcOrd="0" destOrd="0" presId="urn:microsoft.com/office/officeart/2005/8/layout/vList5"/>
    <dgm:cxn modelId="{BC1FCD3D-79CA-4A66-B93D-60B94B61793E}" type="presOf" srcId="{88B45C3F-D791-478F-89AA-01EFE7252624}" destId="{B17E5C70-D99B-4045-BE4E-72A2BCA4811F}" srcOrd="0" destOrd="0" presId="urn:microsoft.com/office/officeart/2005/8/layout/vList5"/>
    <dgm:cxn modelId="{B1F3D15B-AFC7-4832-9756-AB692347D32E}" type="presOf" srcId="{D90E7343-76E1-4475-9A10-FA1B3C67CFE0}" destId="{5B7D980D-E4B1-4433-BB48-C01329623CCE}" srcOrd="0" destOrd="0" presId="urn:microsoft.com/office/officeart/2005/8/layout/vList5"/>
    <dgm:cxn modelId="{5B896C5E-7F73-4DF7-90A3-1F2F85696698}" srcId="{ACAD01B7-674D-4BBD-A605-84767C54B8A5}" destId="{D61BD840-8325-4C80-A45E-C1AE7D565563}" srcOrd="1" destOrd="0" parTransId="{09C96092-0D2C-44E4-B648-35734FE27D75}" sibTransId="{4F79DA3C-93C2-496B-9B4A-D722B902AC48}"/>
    <dgm:cxn modelId="{B4540441-652A-496E-B822-2C894AA9C27F}" type="presOf" srcId="{8AFE1870-A3F1-4827-BB0E-0FCF878852CF}" destId="{5B7D980D-E4B1-4433-BB48-C01329623CCE}" srcOrd="0" destOrd="1" presId="urn:microsoft.com/office/officeart/2005/8/layout/vList5"/>
    <dgm:cxn modelId="{E2519E66-B4E0-422D-B7AF-9144C96C3803}" type="presOf" srcId="{461E5FD1-B4D0-48FA-86FF-5296867465C6}" destId="{5B7D980D-E4B1-4433-BB48-C01329623CCE}" srcOrd="0" destOrd="2" presId="urn:microsoft.com/office/officeart/2005/8/layout/vList5"/>
    <dgm:cxn modelId="{54C18C50-3720-4F08-8095-61AE23D4A6D9}" srcId="{ACAD01B7-674D-4BBD-A605-84767C54B8A5}" destId="{F2676BAE-FFAE-4051-B409-CCD341550F05}" srcOrd="0" destOrd="0" parTransId="{9F9F21CA-F40A-43F4-BB09-802D4B42E46C}" sibTransId="{26442FD0-2DA8-4F5B-BA80-F52DE5DE4BC2}"/>
    <dgm:cxn modelId="{6330E652-8FD3-42F1-8CCF-01D9C59E4DB3}" srcId="{53EEA6C0-DB09-404F-B7D9-386AC3BDD9C7}" destId="{6574A001-054B-4DFC-871B-B5916B68815E}" srcOrd="2" destOrd="0" parTransId="{563BB150-EF59-451A-8DB4-AF4C5C0A7C64}" sibTransId="{1BBE0A4C-C56B-4C95-AC9B-CEAE74FEA784}"/>
    <dgm:cxn modelId="{AF1AF080-88BE-4194-8A11-3EE9A7661E45}" srcId="{88B45C3F-D791-478F-89AA-01EFE7252624}" destId="{5C73C675-5C0E-4C64-85CF-D7C751FF07B5}" srcOrd="1" destOrd="0" parTransId="{14D3F159-DC15-43E0-8637-D9135699051E}" sibTransId="{8509B1AB-113F-459D-B1E3-ED5737B2E0EC}"/>
    <dgm:cxn modelId="{A3FBAE98-820D-4585-AD16-A278B74FCBBD}" srcId="{88B45C3F-D791-478F-89AA-01EFE7252624}" destId="{53EEA6C0-DB09-404F-B7D9-386AC3BDD9C7}" srcOrd="0" destOrd="0" parTransId="{77E3EC9A-8B61-4BEF-9699-8116B2262128}" sibTransId="{DEC0F7C6-8A1F-453C-9CB6-63AADDFD9CFE}"/>
    <dgm:cxn modelId="{7AF0889B-BF1D-47A4-9D3C-221B65CCB33D}" srcId="{88B45C3F-D791-478F-89AA-01EFE7252624}" destId="{ACAD01B7-674D-4BBD-A605-84767C54B8A5}" srcOrd="2" destOrd="0" parTransId="{9BE78545-99FF-4BE1-B302-9E2EE28BFC99}" sibTransId="{F7EC109E-F8C7-4B1E-8850-AE38F87D1A90}"/>
    <dgm:cxn modelId="{4AB44E9C-49FE-4B02-94D0-06DEDC6009B8}" srcId="{ACAD01B7-674D-4BBD-A605-84767C54B8A5}" destId="{8B778E37-171E-4118-B8B0-E048FDFE2E23}" srcOrd="2" destOrd="0" parTransId="{FCA02F96-9789-4234-8D84-217B4C4DA89C}" sibTransId="{964C2DEF-764F-438E-BD51-D3BD1BEEF505}"/>
    <dgm:cxn modelId="{8B73619D-09C8-414C-945E-AC35AC54241C}" type="presOf" srcId="{F2676BAE-FFAE-4051-B409-CCD341550F05}" destId="{71AE8C11-9275-4A9F-B872-097AAE637093}" srcOrd="0" destOrd="0" presId="urn:microsoft.com/office/officeart/2005/8/layout/vList5"/>
    <dgm:cxn modelId="{C8B036A7-581A-4EF4-841D-085F61B9B158}" type="presOf" srcId="{D61BD840-8325-4C80-A45E-C1AE7D565563}" destId="{71AE8C11-9275-4A9F-B872-097AAE637093}" srcOrd="0" destOrd="1" presId="urn:microsoft.com/office/officeart/2005/8/layout/vList5"/>
    <dgm:cxn modelId="{365E23B5-E6A0-42CA-84BB-EECCA8FB7F30}" srcId="{53EEA6C0-DB09-404F-B7D9-386AC3BDD9C7}" destId="{845474BF-1436-4007-82F4-91E5692E8B05}" srcOrd="1" destOrd="0" parTransId="{FBE3CBF8-3CF5-4830-9255-CEC2C43FC3B3}" sibTransId="{2E1A41C3-44A6-4C37-B425-CAFD747B2D11}"/>
    <dgm:cxn modelId="{50BE60E4-E314-4347-89E9-D3A5BFEE8086}" srcId="{5C73C675-5C0E-4C64-85CF-D7C751FF07B5}" destId="{D90E7343-76E1-4475-9A10-FA1B3C67CFE0}" srcOrd="0" destOrd="0" parTransId="{0113FBCB-683F-4793-9E2F-B731CA8EB49C}" sibTransId="{64EC84EB-6083-45C4-A9E4-BE791F4E4340}"/>
    <dgm:cxn modelId="{396621E8-6950-4F0D-A694-959F45B20C74}" type="presOf" srcId="{6574A001-054B-4DFC-871B-B5916B68815E}" destId="{163C2242-C21C-454E-AA18-1DC0B4B82CCD}" srcOrd="0" destOrd="2" presId="urn:microsoft.com/office/officeart/2005/8/layout/vList5"/>
    <dgm:cxn modelId="{A1A18CEC-EF3C-4A9A-B8C0-35081101319C}" srcId="{5C73C675-5C0E-4C64-85CF-D7C751FF07B5}" destId="{461E5FD1-B4D0-48FA-86FF-5296867465C6}" srcOrd="2" destOrd="0" parTransId="{F1A25BFE-7AA4-4935-86F5-4FAA8E4116F2}" sibTransId="{72387A43-0C98-4D74-A9C2-639D62A142A6}"/>
    <dgm:cxn modelId="{421B4AF4-9CD0-4108-8D11-00A1594CBD6A}" type="presOf" srcId="{515A2B02-EDE9-49E4-8304-AAD65D461BFB}" destId="{163C2242-C21C-454E-AA18-1DC0B4B82CCD}" srcOrd="0" destOrd="0" presId="urn:microsoft.com/office/officeart/2005/8/layout/vList5"/>
    <dgm:cxn modelId="{6081E7F6-B3A1-4F83-87E6-54B6B5BEC301}" srcId="{5C73C675-5C0E-4C64-85CF-D7C751FF07B5}" destId="{8AFE1870-A3F1-4827-BB0E-0FCF878852CF}" srcOrd="1" destOrd="0" parTransId="{A8016C3C-CC88-4004-9274-AF55C60A814E}" sibTransId="{11B12F45-A0CC-42C4-ABF0-45DC450EF9CC}"/>
    <dgm:cxn modelId="{ED124CF9-095D-4445-8987-B07AE1E164E6}" type="presOf" srcId="{8B778E37-171E-4118-B8B0-E048FDFE2E23}" destId="{71AE8C11-9275-4A9F-B872-097AAE637093}" srcOrd="0" destOrd="2" presId="urn:microsoft.com/office/officeart/2005/8/layout/vList5"/>
    <dgm:cxn modelId="{489F64FB-0EE8-4BF9-A0BC-BDCE59D3D81C}" type="presOf" srcId="{53EEA6C0-DB09-404F-B7D9-386AC3BDD9C7}" destId="{B8E88F80-4D18-4019-A05C-A02ACCD53185}" srcOrd="0" destOrd="0" presId="urn:microsoft.com/office/officeart/2005/8/layout/vList5"/>
    <dgm:cxn modelId="{35704272-A78E-4903-A634-B3E40746A39E}" type="presParOf" srcId="{B17E5C70-D99B-4045-BE4E-72A2BCA4811F}" destId="{BFF61B06-BE46-4E49-A8A8-4A0FC700D3DB}" srcOrd="0" destOrd="0" presId="urn:microsoft.com/office/officeart/2005/8/layout/vList5"/>
    <dgm:cxn modelId="{6A596591-7BBD-48AF-92F0-A516142579C5}" type="presParOf" srcId="{BFF61B06-BE46-4E49-A8A8-4A0FC700D3DB}" destId="{B8E88F80-4D18-4019-A05C-A02ACCD53185}" srcOrd="0" destOrd="0" presId="urn:microsoft.com/office/officeart/2005/8/layout/vList5"/>
    <dgm:cxn modelId="{5D765248-0728-44CE-9431-B7863BAA6CA9}" type="presParOf" srcId="{BFF61B06-BE46-4E49-A8A8-4A0FC700D3DB}" destId="{163C2242-C21C-454E-AA18-1DC0B4B82CCD}" srcOrd="1" destOrd="0" presId="urn:microsoft.com/office/officeart/2005/8/layout/vList5"/>
    <dgm:cxn modelId="{3D03FAB1-3DA1-4E8E-9523-71E7E6196E0F}" type="presParOf" srcId="{B17E5C70-D99B-4045-BE4E-72A2BCA4811F}" destId="{610DD8DF-FD57-47C0-8092-B6077F96B2F1}" srcOrd="1" destOrd="0" presId="urn:microsoft.com/office/officeart/2005/8/layout/vList5"/>
    <dgm:cxn modelId="{AAD6FA06-BCBE-4821-9B31-E1F56C53CF04}" type="presParOf" srcId="{B17E5C70-D99B-4045-BE4E-72A2BCA4811F}" destId="{1D59BB2D-7146-4631-875F-6F94380CD04B}" srcOrd="2" destOrd="0" presId="urn:microsoft.com/office/officeart/2005/8/layout/vList5"/>
    <dgm:cxn modelId="{76459D9E-C473-4E34-8918-1DC7187B8306}" type="presParOf" srcId="{1D59BB2D-7146-4631-875F-6F94380CD04B}" destId="{015CCB2F-4B73-4F0F-B909-7C8B29CA3F14}" srcOrd="0" destOrd="0" presId="urn:microsoft.com/office/officeart/2005/8/layout/vList5"/>
    <dgm:cxn modelId="{0D8BE1EA-9CCC-4C47-B087-9ECFDECF5E8B}" type="presParOf" srcId="{1D59BB2D-7146-4631-875F-6F94380CD04B}" destId="{5B7D980D-E4B1-4433-BB48-C01329623CCE}" srcOrd="1" destOrd="0" presId="urn:microsoft.com/office/officeart/2005/8/layout/vList5"/>
    <dgm:cxn modelId="{DD2B2989-BD14-40E2-A028-F97E6F78892A}" type="presParOf" srcId="{B17E5C70-D99B-4045-BE4E-72A2BCA4811F}" destId="{EF1C95C2-6E06-46A0-9117-7749F68F2EC4}" srcOrd="3" destOrd="0" presId="urn:microsoft.com/office/officeart/2005/8/layout/vList5"/>
    <dgm:cxn modelId="{14C50F61-E170-4368-B124-6EF3F187876A}" type="presParOf" srcId="{B17E5C70-D99B-4045-BE4E-72A2BCA4811F}" destId="{D6EB3332-872D-4AF1-B98A-408F8CFED082}" srcOrd="4" destOrd="0" presId="urn:microsoft.com/office/officeart/2005/8/layout/vList5"/>
    <dgm:cxn modelId="{44CC45CA-EFD4-4781-92F0-B13164E37720}" type="presParOf" srcId="{D6EB3332-872D-4AF1-B98A-408F8CFED082}" destId="{D02BEC6C-1386-4815-A206-786140C0C14B}" srcOrd="0" destOrd="0" presId="urn:microsoft.com/office/officeart/2005/8/layout/vList5"/>
    <dgm:cxn modelId="{0C2EC3A8-7DAC-445F-AA66-E96945DE9A70}" type="presParOf" srcId="{D6EB3332-872D-4AF1-B98A-408F8CFED082}" destId="{71AE8C11-9275-4A9F-B872-097AAE63709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3C2242-C21C-454E-AA18-1DC0B4B82CCD}">
      <dsp:nvSpPr>
        <dsp:cNvPr id="0" name=""/>
        <dsp:cNvSpPr/>
      </dsp:nvSpPr>
      <dsp:spPr>
        <a:xfrm rot="5400000">
          <a:off x="2833394" y="-1113360"/>
          <a:ext cx="714469" cy="3122513"/>
        </a:xfrm>
        <a:prstGeom prst="round2SameRect">
          <a:avLst/>
        </a:prstGeom>
        <a:noFill/>
        <a:ln w="25400" cap="flat" cmpd="sng" algn="ctr">
          <a:solidFill>
            <a:schemeClr val="tx2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400" kern="1200" dirty="0"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Investimento trascurabile</a:t>
          </a:r>
          <a:endParaRPr lang="en-US" sz="1400" kern="1200" dirty="0">
            <a:solidFill>
              <a:srgbClr val="7F7F7F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400" kern="1200" dirty="0"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Modalità di O&amp;M</a:t>
          </a:r>
          <a:endParaRPr lang="en-US" sz="1400" kern="1200" dirty="0">
            <a:solidFill>
              <a:srgbClr val="7F7F7F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400" kern="1200" dirty="0"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Sensibilizzazione degli «utenti»</a:t>
          </a:r>
          <a:endParaRPr lang="en-US" sz="1400" kern="1200" dirty="0">
            <a:solidFill>
              <a:srgbClr val="7F7F7F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 rot="-5400000">
        <a:off x="1629372" y="125540"/>
        <a:ext cx="3087635" cy="644713"/>
      </dsp:txXfrm>
    </dsp:sp>
    <dsp:sp modelId="{B8E88F80-4D18-4019-A05C-A02ACCD53185}">
      <dsp:nvSpPr>
        <dsp:cNvPr id="0" name=""/>
        <dsp:cNvSpPr/>
      </dsp:nvSpPr>
      <dsp:spPr>
        <a:xfrm>
          <a:off x="115326" y="1353"/>
          <a:ext cx="1514046" cy="893086"/>
        </a:xfrm>
        <a:prstGeom prst="roundRect">
          <a:avLst/>
        </a:prstGeom>
        <a:solidFill>
          <a:srgbClr val="FE5815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Gestionali</a:t>
          </a:r>
          <a:endParaRPr lang="en-US" sz="16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158923" y="44950"/>
        <a:ext cx="1426852" cy="805892"/>
      </dsp:txXfrm>
    </dsp:sp>
    <dsp:sp modelId="{5B7D980D-E4B1-4433-BB48-C01329623CCE}">
      <dsp:nvSpPr>
        <dsp:cNvPr id="0" name=""/>
        <dsp:cNvSpPr/>
      </dsp:nvSpPr>
      <dsp:spPr>
        <a:xfrm rot="5400000">
          <a:off x="2845110" y="-175619"/>
          <a:ext cx="714469" cy="3122513"/>
        </a:xfrm>
        <a:prstGeom prst="round2SameRect">
          <a:avLst/>
        </a:prstGeom>
        <a:noFill/>
        <a:ln w="25400" cap="flat" cmpd="sng" algn="ctr">
          <a:solidFill>
            <a:schemeClr val="tx2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400" kern="1200" dirty="0"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Investimento significativo</a:t>
          </a:r>
          <a:endParaRPr lang="en-US" sz="1400" kern="1200" dirty="0">
            <a:solidFill>
              <a:srgbClr val="7F7F7F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400" kern="1200" noProof="0" dirty="0"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Risparmi significativi</a:t>
          </a:r>
          <a:endParaRPr lang="en-US" sz="1400" kern="1200" dirty="0">
            <a:solidFill>
              <a:srgbClr val="7F7F7F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400" kern="1200" noProof="0" dirty="0"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Obblighi normativi</a:t>
          </a:r>
          <a:endParaRPr lang="en-US" sz="1400" kern="1200" dirty="0">
            <a:solidFill>
              <a:srgbClr val="7F7F7F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 rot="-5400000">
        <a:off x="1641088" y="1063281"/>
        <a:ext cx="3087635" cy="644713"/>
      </dsp:txXfrm>
    </dsp:sp>
    <dsp:sp modelId="{015CCB2F-4B73-4F0F-B909-7C8B29CA3F14}">
      <dsp:nvSpPr>
        <dsp:cNvPr id="0" name=""/>
        <dsp:cNvSpPr/>
      </dsp:nvSpPr>
      <dsp:spPr>
        <a:xfrm>
          <a:off x="115326" y="939094"/>
          <a:ext cx="1525761" cy="893086"/>
        </a:xfrm>
        <a:prstGeom prst="roundRect">
          <a:avLst/>
        </a:prstGeom>
        <a:solidFill>
          <a:srgbClr val="FE5815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Con investimento</a:t>
          </a:r>
          <a:endParaRPr lang="en-US" sz="16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158923" y="982691"/>
        <a:ext cx="1438567" cy="805892"/>
      </dsp:txXfrm>
    </dsp:sp>
    <dsp:sp modelId="{71AE8C11-9275-4A9F-B872-097AAE637093}">
      <dsp:nvSpPr>
        <dsp:cNvPr id="0" name=""/>
        <dsp:cNvSpPr/>
      </dsp:nvSpPr>
      <dsp:spPr>
        <a:xfrm rot="5400000">
          <a:off x="2833394" y="762121"/>
          <a:ext cx="714469" cy="3122513"/>
        </a:xfrm>
        <a:prstGeom prst="round2SameRect">
          <a:avLst/>
        </a:prstGeom>
        <a:noFill/>
        <a:ln w="25400" cap="flat" cmpd="sng" algn="ctr">
          <a:solidFill>
            <a:schemeClr val="tx2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400" kern="1200" dirty="0"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Investimento variabile</a:t>
          </a:r>
          <a:endParaRPr lang="en-US" sz="1400" kern="1200" dirty="0">
            <a:solidFill>
              <a:srgbClr val="7F7F7F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400" kern="1200" dirty="0"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Impatto «sostenibilità» positivo</a:t>
          </a:r>
          <a:endParaRPr lang="en-US" sz="1400" kern="1200" dirty="0">
            <a:solidFill>
              <a:srgbClr val="7F7F7F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400" kern="1200" noProof="0" dirty="0"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Obblighi normativi</a:t>
          </a:r>
        </a:p>
      </dsp:txBody>
      <dsp:txXfrm rot="-5400000">
        <a:off x="1629372" y="2001021"/>
        <a:ext cx="3087635" cy="644713"/>
      </dsp:txXfrm>
    </dsp:sp>
    <dsp:sp modelId="{D02BEC6C-1386-4815-A206-786140C0C14B}">
      <dsp:nvSpPr>
        <dsp:cNvPr id="0" name=""/>
        <dsp:cNvSpPr/>
      </dsp:nvSpPr>
      <dsp:spPr>
        <a:xfrm>
          <a:off x="115326" y="1876835"/>
          <a:ext cx="1514046" cy="893086"/>
        </a:xfrm>
        <a:prstGeom prst="roundRect">
          <a:avLst/>
        </a:prstGeom>
        <a:solidFill>
          <a:srgbClr val="FE5815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Fonti Rinnovabili</a:t>
          </a:r>
          <a:endParaRPr lang="en-US" sz="16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158923" y="1920432"/>
        <a:ext cx="1426852" cy="8058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F1A67F11-B7DE-CC4A-86AA-BABC43E11167}" type="datetimeFigureOut">
              <a:rPr lang="it-IT" smtClean="0"/>
              <a:pPr/>
              <a:t>22/12/2020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B8FA6997-FA09-604A-BF88-FC04EEC9D91F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44151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FA6997-FA09-604A-BF88-FC04EEC9D91F}" type="slidenum">
              <a:rPr lang="it-IT" smtClean="0"/>
              <a:pPr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49416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FA6997-FA09-604A-BF88-FC04EEC9D91F}" type="slidenum">
              <a:rPr lang="it-IT" smtClean="0"/>
              <a:pPr/>
              <a:t>16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54180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cs typeface="Arial"/>
              </a:defRPr>
            </a:lvl1pPr>
          </a:lstStyle>
          <a:p>
            <a:pPr marL="0" marR="0" lvl="0" indent="0" algn="l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lang="it-IT" sz="1600" b="1" i="0" u="none" strike="noStrike" kern="0" cap="none" spc="0" normalizeH="0" baseline="0" smtClean="0">
                <a:ln>
                  <a:noFill/>
                </a:ln>
                <a:solidFill>
                  <a:srgbClr val="777877"/>
                </a:solidFill>
                <a:effectLst/>
                <a:uLnTx/>
                <a:uFillTx/>
                <a:latin typeface="Arial"/>
                <a:cs typeface="Arial"/>
              </a:defRPr>
            </a:lvl1pPr>
            <a:lvl2pPr>
              <a:defRPr lang="it-IT" sz="1800" smtClean="0">
                <a:solidFill>
                  <a:schemeClr val="bg1">
                    <a:lumMod val="50000"/>
                  </a:schemeClr>
                </a:solidFill>
                <a:latin typeface="Arial"/>
              </a:defRPr>
            </a:lvl2pPr>
            <a:lvl3pPr>
              <a:defRPr lang="it-IT" sz="1600" smtClean="0">
                <a:solidFill>
                  <a:schemeClr val="bg1">
                    <a:lumMod val="50000"/>
                  </a:schemeClr>
                </a:solidFill>
                <a:latin typeface="Arial"/>
              </a:defRPr>
            </a:lvl3pPr>
            <a:lvl4pPr>
              <a:defRPr lang="it-IT" sz="1400" smtClean="0">
                <a:solidFill>
                  <a:schemeClr val="bg1">
                    <a:lumMod val="50000"/>
                  </a:schemeClr>
                </a:solidFill>
                <a:latin typeface="Arial"/>
              </a:defRPr>
            </a:lvl4pPr>
            <a:lvl5pPr>
              <a:defRPr lang="it-IT" sz="1400">
                <a:solidFill>
                  <a:schemeClr val="bg1">
                    <a:lumMod val="50000"/>
                  </a:schemeClr>
                </a:solidFill>
                <a:latin typeface="Arial"/>
              </a:defRPr>
            </a:lvl5pPr>
          </a:lstStyle>
          <a:p>
            <a:pPr marL="457200" marR="0" lvl="0" indent="-45720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5815"/>
              </a:buClr>
              <a:buSzPct val="120000"/>
              <a:buFont typeface="+mj-lt"/>
              <a:buAutoNum type="arabicPeriod"/>
              <a:tabLst/>
            </a:pPr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4058182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2878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2896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4415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  <p:sldLayoutId id="2147483661" r:id="rId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19.png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19.png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mp"/><Relationship Id="rId7" Type="http://schemas.openxmlformats.org/officeDocument/2006/relationships/image" Target="../media/image2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mp"/><Relationship Id="rId7" Type="http://schemas.openxmlformats.org/officeDocument/2006/relationships/image" Target="../media/image2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2.sv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1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20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31.png"/><Relationship Id="rId7" Type="http://schemas.openxmlformats.org/officeDocument/2006/relationships/image" Target="../media/image1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10" Type="http://schemas.openxmlformats.org/officeDocument/2006/relationships/image" Target="../media/image22.svg"/><Relationship Id="rId4" Type="http://schemas.openxmlformats.org/officeDocument/2006/relationships/image" Target="../media/image1.png"/><Relationship Id="rId9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1.png"/><Relationship Id="rId7" Type="http://schemas.openxmlformats.org/officeDocument/2006/relationships/image" Target="../media/image3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image" Target="../media/image22.svg"/><Relationship Id="rId5" Type="http://schemas.openxmlformats.org/officeDocument/2006/relationships/image" Target="../media/image34.png"/><Relationship Id="rId10" Type="http://schemas.openxmlformats.org/officeDocument/2006/relationships/image" Target="../media/image21.png"/><Relationship Id="rId4" Type="http://schemas.openxmlformats.org/officeDocument/2006/relationships/image" Target="../media/image1.png"/><Relationship Id="rId9" Type="http://schemas.openxmlformats.org/officeDocument/2006/relationships/image" Target="../media/image20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1.png"/><Relationship Id="rId7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22.svg"/><Relationship Id="rId5" Type="http://schemas.openxmlformats.org/officeDocument/2006/relationships/image" Target="../media/image34.png"/><Relationship Id="rId10" Type="http://schemas.openxmlformats.org/officeDocument/2006/relationships/image" Target="../media/image21.png"/><Relationship Id="rId4" Type="http://schemas.openxmlformats.org/officeDocument/2006/relationships/image" Target="../media/image1.png"/><Relationship Id="rId9" Type="http://schemas.openxmlformats.org/officeDocument/2006/relationships/image" Target="../media/image20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31.png"/><Relationship Id="rId7" Type="http://schemas.openxmlformats.org/officeDocument/2006/relationships/image" Target="../media/image1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4.png"/><Relationship Id="rId10" Type="http://schemas.openxmlformats.org/officeDocument/2006/relationships/image" Target="../media/image22.svg"/><Relationship Id="rId4" Type="http://schemas.openxmlformats.org/officeDocument/2006/relationships/image" Target="../media/image1.png"/><Relationship Id="rId9" Type="http://schemas.openxmlformats.org/officeDocument/2006/relationships/image" Target="../media/image21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2.svg"/><Relationship Id="rId3" Type="http://schemas.openxmlformats.org/officeDocument/2006/relationships/image" Target="../media/image31.png"/><Relationship Id="rId7" Type="http://schemas.openxmlformats.org/officeDocument/2006/relationships/image" Target="../media/image41.png"/><Relationship Id="rId12" Type="http://schemas.openxmlformats.org/officeDocument/2006/relationships/image" Target="../media/image2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11" Type="http://schemas.openxmlformats.org/officeDocument/2006/relationships/image" Target="../media/image20.svg"/><Relationship Id="rId5" Type="http://schemas.openxmlformats.org/officeDocument/2006/relationships/image" Target="../media/image13.jpeg"/><Relationship Id="rId10" Type="http://schemas.openxmlformats.org/officeDocument/2006/relationships/image" Target="../media/image19.png"/><Relationship Id="rId4" Type="http://schemas.openxmlformats.org/officeDocument/2006/relationships/image" Target="../media/image1.png"/><Relationship Id="rId9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1.png"/><Relationship Id="rId7" Type="http://schemas.openxmlformats.org/officeDocument/2006/relationships/image" Target="../media/image45.png"/><Relationship Id="rId12" Type="http://schemas.openxmlformats.org/officeDocument/2006/relationships/image" Target="../media/image22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11" Type="http://schemas.openxmlformats.org/officeDocument/2006/relationships/image" Target="../media/image21.png"/><Relationship Id="rId5" Type="http://schemas.openxmlformats.org/officeDocument/2006/relationships/image" Target="../media/image43.png"/><Relationship Id="rId10" Type="http://schemas.openxmlformats.org/officeDocument/2006/relationships/image" Target="../media/image20.svg"/><Relationship Id="rId4" Type="http://schemas.openxmlformats.org/officeDocument/2006/relationships/image" Target="../media/image1.png"/><Relationship Id="rId9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2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12" Type="http://schemas.openxmlformats.org/officeDocument/2006/relationships/image" Target="../media/image2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image" Target="../media/image21.png"/><Relationship Id="rId5" Type="http://schemas.openxmlformats.org/officeDocument/2006/relationships/image" Target="../media/image49.tmp"/><Relationship Id="rId10" Type="http://schemas.openxmlformats.org/officeDocument/2006/relationships/image" Target="../media/image20.svg"/><Relationship Id="rId4" Type="http://schemas.openxmlformats.org/officeDocument/2006/relationships/image" Target="../media/image48.jpeg"/><Relationship Id="rId9" Type="http://schemas.openxmlformats.org/officeDocument/2006/relationships/image" Target="../media/image1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1.png"/><Relationship Id="rId7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47.jpeg"/><Relationship Id="rId9" Type="http://schemas.openxmlformats.org/officeDocument/2006/relationships/image" Target="../media/image5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us-titre 4"/>
          <p:cNvSpPr>
            <a:spLocks noGrp="1"/>
          </p:cNvSpPr>
          <p:nvPr>
            <p:ph type="subTitle" idx="4294967295"/>
          </p:nvPr>
        </p:nvSpPr>
        <p:spPr>
          <a:xfrm>
            <a:off x="321097" y="2197173"/>
            <a:ext cx="4029230" cy="774627"/>
          </a:xfrm>
          <a:prstGeom prst="rect">
            <a:avLst/>
          </a:prstGeom>
        </p:spPr>
        <p:txBody>
          <a:bodyPr/>
          <a:lstStyle/>
          <a:p>
            <a:pPr marL="0" lvl="0" indent="0" algn="l" defTabSz="914400">
              <a:spcBef>
                <a:spcPts val="0"/>
              </a:spcBef>
              <a:buNone/>
              <a:defRPr/>
            </a:pPr>
            <a:r>
              <a:rPr lang="it-IT" sz="21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</a:p>
        </p:txBody>
      </p:sp>
      <p:pic>
        <p:nvPicPr>
          <p:cNvPr id="2" name="Immagine 1" descr="LOGO_EDIS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33" y="345920"/>
            <a:ext cx="1440000" cy="4346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8598" y="1308682"/>
            <a:ext cx="2987998" cy="3191617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B802B916-C776-4544-9293-F2D98185DF1F}"/>
              </a:ext>
            </a:extLst>
          </p:cNvPr>
          <p:cNvSpPr txBox="1"/>
          <p:nvPr/>
        </p:nvSpPr>
        <p:spPr>
          <a:xfrm>
            <a:off x="321097" y="2960353"/>
            <a:ext cx="39114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defTabSz="914400">
              <a:spcBef>
                <a:spcPts val="0"/>
              </a:spcBef>
              <a:buNone/>
              <a:defRPr/>
            </a:pPr>
            <a:r>
              <a:rPr lang="it-IT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Dall’impatto economico agli impatti ambientali</a:t>
            </a:r>
            <a:endParaRPr kumimoji="0" lang="fr-FR" sz="1800" b="1" i="0" u="none" strike="noStrike" kern="0" cap="none" spc="0" normalizeH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933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LOGO_EDIS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33" y="345920"/>
            <a:ext cx="1440000" cy="4346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8598" y="1308682"/>
            <a:ext cx="2987998" cy="3191617"/>
          </a:xfrm>
          <a:prstGeom prst="rect">
            <a:avLst/>
          </a:prstGeom>
        </p:spPr>
      </p:pic>
      <p:sp>
        <p:nvSpPr>
          <p:cNvPr id="12" name="Sous-titre 4">
            <a:extLst>
              <a:ext uri="{FF2B5EF4-FFF2-40B4-BE49-F238E27FC236}">
                <a16:creationId xmlns:a16="http://schemas.microsoft.com/office/drawing/2014/main" id="{3728870A-D92F-49A7-B084-B3579F406ED4}"/>
              </a:ext>
            </a:extLst>
          </p:cNvPr>
          <p:cNvSpPr txBox="1">
            <a:spLocks/>
          </p:cNvSpPr>
          <p:nvPr/>
        </p:nvSpPr>
        <p:spPr>
          <a:xfrm>
            <a:off x="266909" y="1877750"/>
            <a:ext cx="5204861" cy="2053479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spcBef>
                <a:spcPts val="0"/>
              </a:spcBef>
              <a:defRPr/>
            </a:pPr>
            <a:r>
              <a:rPr lang="it-IT" sz="1800" b="1" cap="all" dirty="0">
                <a:solidFill>
                  <a:srgbClr val="005BBB"/>
                </a:solidFill>
                <a:latin typeface="Arial"/>
                <a:cs typeface="Arial" panose="020B0604020202020204" pitchFamily="34" charset="0"/>
              </a:rPr>
              <a:t>I consumi energetici e la produzione industriale</a:t>
            </a:r>
          </a:p>
          <a:p>
            <a:pPr marL="0" indent="0" defTabSz="914400">
              <a:spcBef>
                <a:spcPts val="0"/>
              </a:spcBef>
              <a:buFont typeface="Arial"/>
              <a:buNone/>
              <a:defRPr/>
            </a:pPr>
            <a:endParaRPr lang="it-IT" sz="1800" b="1" kern="0" cap="all" dirty="0">
              <a:solidFill>
                <a:srgbClr val="005BBB"/>
              </a:solidFill>
              <a:latin typeface="Arial"/>
              <a:cs typeface="Arial" panose="020B0604020202020204" pitchFamily="34" charset="0"/>
            </a:endParaRPr>
          </a:p>
          <a:p>
            <a:pPr defTabSz="914400">
              <a:spcBef>
                <a:spcPts val="0"/>
              </a:spcBef>
              <a:defRPr/>
            </a:pPr>
            <a:r>
              <a:rPr lang="it-IT" sz="1800" b="1" kern="0" cap="all" dirty="0">
                <a:solidFill>
                  <a:srgbClr val="005BBB"/>
                </a:solidFill>
                <a:latin typeface="Arial"/>
                <a:cs typeface="Arial" panose="020B0604020202020204" pitchFamily="34" charset="0"/>
              </a:rPr>
              <a:t>Efficientamento energetico</a:t>
            </a:r>
          </a:p>
          <a:p>
            <a:pPr marL="0" indent="0" defTabSz="914400">
              <a:spcBef>
                <a:spcPts val="0"/>
              </a:spcBef>
              <a:buFont typeface="Arial"/>
              <a:buNone/>
              <a:defRPr/>
            </a:pPr>
            <a:endParaRPr lang="it-IT" sz="1800" b="1" kern="0" cap="all" dirty="0">
              <a:solidFill>
                <a:srgbClr val="005BBB"/>
              </a:solidFill>
              <a:latin typeface="Arial"/>
              <a:cs typeface="Arial" panose="020B0604020202020204" pitchFamily="34" charset="0"/>
            </a:endParaRPr>
          </a:p>
          <a:p>
            <a:pPr marL="0" indent="0" defTabSz="914400">
              <a:spcBef>
                <a:spcPts val="0"/>
              </a:spcBef>
              <a:buFont typeface="Arial"/>
              <a:buNone/>
              <a:defRPr/>
            </a:pPr>
            <a:endParaRPr lang="it-IT" sz="1800" b="1" kern="0" dirty="0">
              <a:solidFill>
                <a:srgbClr val="005BBB"/>
              </a:solidFill>
              <a:latin typeface="Arial"/>
              <a:cs typeface="Arial" panose="020B0604020202020204" pitchFamily="34" charset="0"/>
            </a:endParaRPr>
          </a:p>
          <a:p>
            <a:pPr marL="0" indent="0" defTabSz="914400">
              <a:spcBef>
                <a:spcPts val="0"/>
              </a:spcBef>
              <a:buFont typeface="Arial"/>
              <a:buNone/>
              <a:defRPr/>
            </a:pPr>
            <a:r>
              <a:rPr lang="it-IT" sz="1200" b="1" kern="0" dirty="0">
                <a:solidFill>
                  <a:srgbClr val="005BBB"/>
                </a:solidFill>
                <a:latin typeface="Arial"/>
                <a:cs typeface="Arial" panose="020B0604020202020204" pitchFamily="34" charset="0"/>
              </a:rPr>
              <a:t>Ing. Dario AGNESE – EGE Certificato UNI CEI 11339</a:t>
            </a:r>
          </a:p>
        </p:txBody>
      </p:sp>
    </p:spTree>
    <p:extLst>
      <p:ext uri="{BB962C8B-B14F-4D97-AF65-F5344CB8AC3E}">
        <p14:creationId xmlns:p14="http://schemas.microsoft.com/office/powerpoint/2010/main" val="2928040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E02B8A8-1188-4DA0-9813-7C75EF2843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408C268-29B3-4DF9-B8FC-073607EAE18F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1. I CONSUMI ENERGETICI E LA PRODUZIONE INDUSTRIALE </a:t>
            </a: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6D28E04-307E-456C-A50B-7EC677D01567}"/>
              </a:ext>
            </a:extLst>
          </p:cNvPr>
          <p:cNvSpPr/>
          <p:nvPr/>
        </p:nvSpPr>
        <p:spPr>
          <a:xfrm>
            <a:off x="2575676" y="1108560"/>
            <a:ext cx="548198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>
                <a:solidFill>
                  <a:schemeClr val="bg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USI FINALI</a:t>
            </a:r>
          </a:p>
          <a:p>
            <a:pPr algn="just"/>
            <a:r>
              <a:rPr lang="it-IT" sz="1600" dirty="0">
                <a:solidFill>
                  <a:srgbClr val="777877"/>
                </a:solidFill>
                <a:latin typeface="Calibri"/>
              </a:rPr>
              <a:t>Impieghi ai quali è destinata l’energia consegnata agli utilizzatori dopo le trasformazioni operate dal settore energetico. </a:t>
            </a:r>
          </a:p>
          <a:p>
            <a:pPr algn="just"/>
            <a:r>
              <a:rPr lang="it-IT" sz="1600" dirty="0">
                <a:solidFill>
                  <a:srgbClr val="777877"/>
                </a:solidFill>
                <a:latin typeface="Calibri"/>
              </a:rPr>
              <a:t>La classificazione tradizionale delle utenze in base alla tipologia d’impiego è: </a:t>
            </a:r>
            <a:r>
              <a:rPr lang="it-IT" sz="1600" b="1" dirty="0">
                <a:solidFill>
                  <a:srgbClr val="777877"/>
                </a:solidFill>
                <a:latin typeface="Calibri"/>
              </a:rPr>
              <a:t>uso Civile, Industriale, Trasporti, Agricoltura, usi non energetici, ecc..</a:t>
            </a:r>
          </a:p>
          <a:p>
            <a:pPr algn="just"/>
            <a:endParaRPr lang="it-IT" sz="1600" dirty="0">
              <a:solidFill>
                <a:srgbClr val="777877"/>
              </a:solidFill>
              <a:latin typeface="Calibri"/>
            </a:endParaRPr>
          </a:p>
          <a:p>
            <a:pPr algn="just"/>
            <a:r>
              <a:rPr lang="it-IT" sz="1600" dirty="0">
                <a:solidFill>
                  <a:srgbClr val="777877"/>
                </a:solidFill>
                <a:latin typeface="Calibri"/>
              </a:rPr>
              <a:t>Nell’ambito di questa classificazione la domanda di energia può essere distinta in relazione agli </a:t>
            </a:r>
            <a:r>
              <a:rPr lang="it-IT" sz="1600" b="1" dirty="0">
                <a:solidFill>
                  <a:srgbClr val="777877"/>
                </a:solidFill>
                <a:latin typeface="Calibri"/>
              </a:rPr>
              <a:t>usi finali per forma energetica</a:t>
            </a:r>
            <a:r>
              <a:rPr lang="it-IT" sz="1600" dirty="0">
                <a:solidFill>
                  <a:srgbClr val="777877"/>
                </a:solidFill>
                <a:latin typeface="Calibri"/>
              </a:rPr>
              <a:t>:</a:t>
            </a:r>
          </a:p>
        </p:txBody>
      </p:sp>
      <p:grpSp>
        <p:nvGrpSpPr>
          <p:cNvPr id="5" name="Group 1730">
            <a:extLst>
              <a:ext uri="{FF2B5EF4-FFF2-40B4-BE49-F238E27FC236}">
                <a16:creationId xmlns:a16="http://schemas.microsoft.com/office/drawing/2014/main" id="{5B4A4C3D-2484-4E08-BCC7-933EF1B10C9C}"/>
              </a:ext>
            </a:extLst>
          </p:cNvPr>
          <p:cNvGrpSpPr>
            <a:grpSpLocks/>
          </p:cNvGrpSpPr>
          <p:nvPr/>
        </p:nvGrpSpPr>
        <p:grpSpPr bwMode="auto">
          <a:xfrm>
            <a:off x="5177165" y="3451815"/>
            <a:ext cx="385477" cy="726525"/>
            <a:chOff x="109538" y="250826"/>
            <a:chExt cx="555625" cy="1046163"/>
          </a:xfrm>
          <a:noFill/>
        </p:grpSpPr>
        <p:sp>
          <p:nvSpPr>
            <p:cNvPr id="6" name="Freeform 864">
              <a:extLst>
                <a:ext uri="{FF2B5EF4-FFF2-40B4-BE49-F238E27FC236}">
                  <a16:creationId xmlns:a16="http://schemas.microsoft.com/office/drawing/2014/main" id="{A02FAA8C-6F70-48B3-89F5-F7A8CE413C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563" y="1219201"/>
              <a:ext cx="165100" cy="77788"/>
            </a:xfrm>
            <a:custGeom>
              <a:avLst/>
              <a:gdLst>
                <a:gd name="T0" fmla="*/ 165100 w 38"/>
                <a:gd name="T1" fmla="*/ 0 h 18"/>
                <a:gd name="T2" fmla="*/ 165100 w 38"/>
                <a:gd name="T3" fmla="*/ 77788 h 18"/>
                <a:gd name="T4" fmla="*/ 0 w 38"/>
                <a:gd name="T5" fmla="*/ 77788 h 18"/>
                <a:gd name="T6" fmla="*/ 0 w 38"/>
                <a:gd name="T7" fmla="*/ 0 h 18"/>
                <a:gd name="T8" fmla="*/ 82550 w 38"/>
                <a:gd name="T9" fmla="*/ 17286 h 18"/>
                <a:gd name="T10" fmla="*/ 165100 w 38"/>
                <a:gd name="T11" fmla="*/ 0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8" h="18">
                  <a:moveTo>
                    <a:pt x="38" y="0"/>
                  </a:moveTo>
                  <a:cubicBezTo>
                    <a:pt x="38" y="18"/>
                    <a:pt x="38" y="18"/>
                    <a:pt x="38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3"/>
                    <a:pt x="12" y="4"/>
                    <a:pt x="19" y="4"/>
                  </a:cubicBezTo>
                  <a:cubicBezTo>
                    <a:pt x="26" y="4"/>
                    <a:pt x="32" y="3"/>
                    <a:pt x="38" y="0"/>
                  </a:cubicBezTo>
                  <a:close/>
                </a:path>
              </a:pathLst>
            </a:custGeom>
            <a:grpFill/>
            <a:ln w="12700">
              <a:solidFill>
                <a:schemeClr val="accent2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865">
              <a:extLst>
                <a:ext uri="{FF2B5EF4-FFF2-40B4-BE49-F238E27FC236}">
                  <a16:creationId xmlns:a16="http://schemas.microsoft.com/office/drawing/2014/main" id="{63EAF4EE-CEDD-424F-92D2-E0DA3DEFDC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387" y="936626"/>
              <a:ext cx="425450" cy="274639"/>
            </a:xfrm>
            <a:custGeom>
              <a:avLst/>
              <a:gdLst>
                <a:gd name="T0" fmla="*/ 0 w 98"/>
                <a:gd name="T1" fmla="*/ 0 h 64"/>
                <a:gd name="T2" fmla="*/ 0 w 98"/>
                <a:gd name="T3" fmla="*/ 94407 h 64"/>
                <a:gd name="T4" fmla="*/ 212725 w 98"/>
                <a:gd name="T5" fmla="*/ 274638 h 64"/>
                <a:gd name="T6" fmla="*/ 212725 w 98"/>
                <a:gd name="T7" fmla="*/ 274638 h 64"/>
                <a:gd name="T8" fmla="*/ 425450 w 98"/>
                <a:gd name="T9" fmla="*/ 94407 h 64"/>
                <a:gd name="T10" fmla="*/ 425450 w 98"/>
                <a:gd name="T11" fmla="*/ 0 h 64"/>
                <a:gd name="T12" fmla="*/ 0 w 98"/>
                <a:gd name="T13" fmla="*/ 0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8" h="64">
                  <a:moveTo>
                    <a:pt x="0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45"/>
                    <a:pt x="22" y="64"/>
                    <a:pt x="49" y="64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76" y="64"/>
                    <a:pt x="98" y="45"/>
                    <a:pt x="98" y="22"/>
                  </a:cubicBezTo>
                  <a:cubicBezTo>
                    <a:pt x="98" y="0"/>
                    <a:pt x="98" y="0"/>
                    <a:pt x="9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accent2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8" name="Freeform 866">
              <a:extLst>
                <a:ext uri="{FF2B5EF4-FFF2-40B4-BE49-F238E27FC236}">
                  <a16:creationId xmlns:a16="http://schemas.microsoft.com/office/drawing/2014/main" id="{A56F08A6-1E95-451D-8DE6-73EACF530C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538" y="603251"/>
              <a:ext cx="555625" cy="260350"/>
            </a:xfrm>
            <a:custGeom>
              <a:avLst/>
              <a:gdLst>
                <a:gd name="T0" fmla="*/ 95498 w 128"/>
                <a:gd name="T1" fmla="*/ 256082 h 61"/>
                <a:gd name="T2" fmla="*/ 499194 w 128"/>
                <a:gd name="T3" fmla="*/ 132309 h 61"/>
                <a:gd name="T4" fmla="*/ 542603 w 128"/>
                <a:gd name="T5" fmla="*/ 51216 h 61"/>
                <a:gd name="T6" fmla="*/ 460127 w 128"/>
                <a:gd name="T7" fmla="*/ 8536 h 61"/>
                <a:gd name="T8" fmla="*/ 56431 w 128"/>
                <a:gd name="T9" fmla="*/ 132309 h 61"/>
                <a:gd name="T10" fmla="*/ 13022 w 128"/>
                <a:gd name="T11" fmla="*/ 213402 h 61"/>
                <a:gd name="T12" fmla="*/ 73794 w 128"/>
                <a:gd name="T13" fmla="*/ 260350 h 61"/>
                <a:gd name="T14" fmla="*/ 95498 w 128"/>
                <a:gd name="T15" fmla="*/ 256082 h 6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8" h="61">
                  <a:moveTo>
                    <a:pt x="22" y="60"/>
                  </a:moveTo>
                  <a:cubicBezTo>
                    <a:pt x="115" y="31"/>
                    <a:pt x="115" y="31"/>
                    <a:pt x="115" y="31"/>
                  </a:cubicBezTo>
                  <a:cubicBezTo>
                    <a:pt x="123" y="28"/>
                    <a:pt x="128" y="20"/>
                    <a:pt x="125" y="12"/>
                  </a:cubicBezTo>
                  <a:cubicBezTo>
                    <a:pt x="123" y="4"/>
                    <a:pt x="114" y="0"/>
                    <a:pt x="106" y="2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5" y="34"/>
                    <a:pt x="0" y="42"/>
                    <a:pt x="3" y="50"/>
                  </a:cubicBezTo>
                  <a:cubicBezTo>
                    <a:pt x="5" y="56"/>
                    <a:pt x="11" y="61"/>
                    <a:pt x="17" y="61"/>
                  </a:cubicBezTo>
                  <a:cubicBezTo>
                    <a:pt x="19" y="61"/>
                    <a:pt x="20" y="60"/>
                    <a:pt x="22" y="60"/>
                  </a:cubicBezTo>
                  <a:close/>
                </a:path>
              </a:pathLst>
            </a:custGeom>
            <a:grpFill/>
            <a:ln w="1270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867">
              <a:extLst>
                <a:ext uri="{FF2B5EF4-FFF2-40B4-BE49-F238E27FC236}">
                  <a16:creationId xmlns:a16="http://schemas.microsoft.com/office/drawing/2014/main" id="{A60C390E-1089-4D67-8F74-210E05B910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463" y="422276"/>
              <a:ext cx="508000" cy="249238"/>
            </a:xfrm>
            <a:custGeom>
              <a:avLst/>
              <a:gdLst>
                <a:gd name="T0" fmla="*/ 95521 w 117"/>
                <a:gd name="T1" fmla="*/ 244941 h 58"/>
                <a:gd name="T2" fmla="*/ 455897 w 117"/>
                <a:gd name="T3" fmla="*/ 137511 h 58"/>
                <a:gd name="T4" fmla="*/ 499316 w 117"/>
                <a:gd name="T5" fmla="*/ 55864 h 58"/>
                <a:gd name="T6" fmla="*/ 416821 w 117"/>
                <a:gd name="T7" fmla="*/ 12892 h 58"/>
                <a:gd name="T8" fmla="*/ 56444 w 117"/>
                <a:gd name="T9" fmla="*/ 124619 h 58"/>
                <a:gd name="T10" fmla="*/ 13026 w 117"/>
                <a:gd name="T11" fmla="*/ 201969 h 58"/>
                <a:gd name="T12" fmla="*/ 73812 w 117"/>
                <a:gd name="T13" fmla="*/ 249238 h 58"/>
                <a:gd name="T14" fmla="*/ 95521 w 117"/>
                <a:gd name="T15" fmla="*/ 244941 h 5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7" h="58">
                  <a:moveTo>
                    <a:pt x="22" y="57"/>
                  </a:moveTo>
                  <a:cubicBezTo>
                    <a:pt x="105" y="32"/>
                    <a:pt x="105" y="32"/>
                    <a:pt x="105" y="32"/>
                  </a:cubicBezTo>
                  <a:cubicBezTo>
                    <a:pt x="113" y="29"/>
                    <a:pt x="117" y="21"/>
                    <a:pt x="115" y="13"/>
                  </a:cubicBezTo>
                  <a:cubicBezTo>
                    <a:pt x="112" y="5"/>
                    <a:pt x="104" y="0"/>
                    <a:pt x="96" y="3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5" y="31"/>
                    <a:pt x="0" y="39"/>
                    <a:pt x="3" y="47"/>
                  </a:cubicBezTo>
                  <a:cubicBezTo>
                    <a:pt x="5" y="54"/>
                    <a:pt x="11" y="58"/>
                    <a:pt x="17" y="58"/>
                  </a:cubicBezTo>
                  <a:cubicBezTo>
                    <a:pt x="19" y="58"/>
                    <a:pt x="20" y="58"/>
                    <a:pt x="22" y="57"/>
                  </a:cubicBezTo>
                  <a:close/>
                </a:path>
              </a:pathLst>
            </a:custGeom>
            <a:grpFill/>
            <a:ln w="1270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868">
              <a:extLst>
                <a:ext uri="{FF2B5EF4-FFF2-40B4-BE49-F238E27FC236}">
                  <a16:creationId xmlns:a16="http://schemas.microsoft.com/office/drawing/2014/main" id="{2EB149BF-DAFF-431D-B4DC-ABAFFC027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850" y="250826"/>
              <a:ext cx="433388" cy="227013"/>
            </a:xfrm>
            <a:custGeom>
              <a:avLst/>
              <a:gdLst>
                <a:gd name="T0" fmla="*/ 91011 w 100"/>
                <a:gd name="T1" fmla="*/ 222730 h 53"/>
                <a:gd name="T2" fmla="*/ 377048 w 100"/>
                <a:gd name="T3" fmla="*/ 132781 h 53"/>
                <a:gd name="T4" fmla="*/ 420386 w 100"/>
                <a:gd name="T5" fmla="*/ 51399 h 53"/>
                <a:gd name="T6" fmla="*/ 338043 w 100"/>
                <a:gd name="T7" fmla="*/ 8567 h 53"/>
                <a:gd name="T8" fmla="*/ 52007 w 100"/>
                <a:gd name="T9" fmla="*/ 98515 h 53"/>
                <a:gd name="T10" fmla="*/ 8668 w 100"/>
                <a:gd name="T11" fmla="*/ 179897 h 53"/>
                <a:gd name="T12" fmla="*/ 69342 w 100"/>
                <a:gd name="T13" fmla="*/ 227013 h 53"/>
                <a:gd name="T14" fmla="*/ 91011 w 100"/>
                <a:gd name="T15" fmla="*/ 222730 h 5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0" h="53">
                  <a:moveTo>
                    <a:pt x="21" y="52"/>
                  </a:moveTo>
                  <a:cubicBezTo>
                    <a:pt x="87" y="31"/>
                    <a:pt x="87" y="31"/>
                    <a:pt x="87" y="31"/>
                  </a:cubicBezTo>
                  <a:cubicBezTo>
                    <a:pt x="95" y="29"/>
                    <a:pt x="100" y="20"/>
                    <a:pt x="97" y="12"/>
                  </a:cubicBezTo>
                  <a:cubicBezTo>
                    <a:pt x="95" y="4"/>
                    <a:pt x="86" y="0"/>
                    <a:pt x="78" y="2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4" y="25"/>
                    <a:pt x="0" y="34"/>
                    <a:pt x="2" y="42"/>
                  </a:cubicBezTo>
                  <a:cubicBezTo>
                    <a:pt x="4" y="48"/>
                    <a:pt x="10" y="53"/>
                    <a:pt x="16" y="53"/>
                  </a:cubicBezTo>
                  <a:cubicBezTo>
                    <a:pt x="18" y="53"/>
                    <a:pt x="19" y="52"/>
                    <a:pt x="21" y="52"/>
                  </a:cubicBezTo>
                  <a:close/>
                </a:path>
              </a:pathLst>
            </a:custGeom>
            <a:grpFill/>
            <a:ln w="1270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Freeform 870">
              <a:extLst>
                <a:ext uri="{FF2B5EF4-FFF2-40B4-BE49-F238E27FC236}">
                  <a16:creationId xmlns:a16="http://schemas.microsoft.com/office/drawing/2014/main" id="{471B7470-5A43-4980-A29D-2A7D078E5A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038" y="787401"/>
              <a:ext cx="103188" cy="123825"/>
            </a:xfrm>
            <a:custGeom>
              <a:avLst/>
              <a:gdLst>
                <a:gd name="T0" fmla="*/ 103188 w 65"/>
                <a:gd name="T1" fmla="*/ 123825 h 78"/>
                <a:gd name="T2" fmla="*/ 103188 w 65"/>
                <a:gd name="T3" fmla="*/ 0 h 78"/>
                <a:gd name="T4" fmla="*/ 0 w 65"/>
                <a:gd name="T5" fmla="*/ 30163 h 78"/>
                <a:gd name="T6" fmla="*/ 0 w 65"/>
                <a:gd name="T7" fmla="*/ 123825 h 78"/>
                <a:gd name="T8" fmla="*/ 103188 w 65"/>
                <a:gd name="T9" fmla="*/ 123825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5" h="78">
                  <a:moveTo>
                    <a:pt x="65" y="78"/>
                  </a:moveTo>
                  <a:lnTo>
                    <a:pt x="65" y="0"/>
                  </a:lnTo>
                  <a:lnTo>
                    <a:pt x="0" y="19"/>
                  </a:lnTo>
                  <a:lnTo>
                    <a:pt x="0" y="78"/>
                  </a:lnTo>
                  <a:lnTo>
                    <a:pt x="65" y="78"/>
                  </a:lnTo>
                  <a:close/>
                </a:path>
              </a:pathLst>
            </a:custGeom>
            <a:grpFill/>
            <a:ln w="1270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Freeform 871">
              <a:extLst>
                <a:ext uri="{FF2B5EF4-FFF2-40B4-BE49-F238E27FC236}">
                  <a16:creationId xmlns:a16="http://schemas.microsoft.com/office/drawing/2014/main" id="{2AA61D5D-41EC-471E-BB88-F110835A34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413" y="842963"/>
              <a:ext cx="100013" cy="68263"/>
            </a:xfrm>
            <a:custGeom>
              <a:avLst/>
              <a:gdLst>
                <a:gd name="T0" fmla="*/ 100013 w 63"/>
                <a:gd name="T1" fmla="*/ 68263 h 43"/>
                <a:gd name="T2" fmla="*/ 100013 w 63"/>
                <a:gd name="T3" fmla="*/ 0 h 43"/>
                <a:gd name="T4" fmla="*/ 0 w 63"/>
                <a:gd name="T5" fmla="*/ 30163 h 43"/>
                <a:gd name="T6" fmla="*/ 0 w 63"/>
                <a:gd name="T7" fmla="*/ 68263 h 43"/>
                <a:gd name="T8" fmla="*/ 100013 w 63"/>
                <a:gd name="T9" fmla="*/ 68263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43">
                  <a:moveTo>
                    <a:pt x="63" y="43"/>
                  </a:moveTo>
                  <a:lnTo>
                    <a:pt x="63" y="0"/>
                  </a:lnTo>
                  <a:lnTo>
                    <a:pt x="0" y="19"/>
                  </a:lnTo>
                  <a:lnTo>
                    <a:pt x="0" y="43"/>
                  </a:lnTo>
                  <a:lnTo>
                    <a:pt x="63" y="43"/>
                  </a:lnTo>
                  <a:close/>
                </a:path>
              </a:pathLst>
            </a:custGeom>
            <a:grpFill/>
            <a:ln w="1270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A0C29C55-7D35-494E-BE13-4A36B5AEA73A}"/>
              </a:ext>
            </a:extLst>
          </p:cNvPr>
          <p:cNvGrpSpPr/>
          <p:nvPr/>
        </p:nvGrpSpPr>
        <p:grpSpPr>
          <a:xfrm>
            <a:off x="833485" y="1231877"/>
            <a:ext cx="1194687" cy="1224490"/>
            <a:chOff x="-303306" y="431800"/>
            <a:chExt cx="4211356" cy="4316412"/>
          </a:xfrm>
        </p:grpSpPr>
        <p:sp>
          <p:nvSpPr>
            <p:cNvPr id="14" name="Rectangle 69">
              <a:extLst>
                <a:ext uri="{FF2B5EF4-FFF2-40B4-BE49-F238E27FC236}">
                  <a16:creationId xmlns:a16="http://schemas.microsoft.com/office/drawing/2014/main" id="{46032BAD-F3C6-4BE8-955E-A384104E8A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3306" y="2021585"/>
              <a:ext cx="4211356" cy="1193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defRPr/>
              </a:pPr>
              <a:r>
                <a:rPr lang="ru-RU" altLang="ru-RU" sz="2200" b="1" dirty="0">
                  <a:solidFill>
                    <a:schemeClr val="accent6"/>
                  </a:solidFill>
                  <a:latin typeface="Open Sans" panose="020B0606030504020204" pitchFamily="34" charset="0"/>
                </a:rPr>
                <a:t>E</a:t>
              </a:r>
              <a:r>
                <a:rPr lang="it-IT" altLang="ru-RU" sz="2200" b="1" dirty="0">
                  <a:solidFill>
                    <a:schemeClr val="accent6"/>
                  </a:solidFill>
                  <a:latin typeface="Open Sans" panose="020B0606030504020204" pitchFamily="34" charset="0"/>
                </a:rPr>
                <a:t>NERGIA</a:t>
              </a:r>
              <a:endParaRPr lang="ru-RU" altLang="ru-RU" sz="2200" dirty="0">
                <a:solidFill>
                  <a:schemeClr val="accent6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5" name="Group 2">
              <a:extLst>
                <a:ext uri="{FF2B5EF4-FFF2-40B4-BE49-F238E27FC236}">
                  <a16:creationId xmlns:a16="http://schemas.microsoft.com/office/drawing/2014/main" id="{68EE3D02-2E28-4163-9A7C-B32C6D4E53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134381" y="431800"/>
              <a:ext cx="3890964" cy="1550987"/>
              <a:chOff x="4194175" y="741363"/>
              <a:chExt cx="3890964" cy="1550987"/>
            </a:xfrm>
          </p:grpSpPr>
          <p:sp>
            <p:nvSpPr>
              <p:cNvPr id="16" name="Freeform 70">
                <a:extLst>
                  <a:ext uri="{FF2B5EF4-FFF2-40B4-BE49-F238E27FC236}">
                    <a16:creationId xmlns:a16="http://schemas.microsoft.com/office/drawing/2014/main" id="{498AF892-73CD-4E19-988C-3D02BC2360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4175" y="741363"/>
                <a:ext cx="3403600" cy="1550987"/>
              </a:xfrm>
              <a:custGeom>
                <a:avLst/>
                <a:gdLst>
                  <a:gd name="T0" fmla="*/ 2147483646 w 894"/>
                  <a:gd name="T1" fmla="*/ 0 h 407"/>
                  <a:gd name="T2" fmla="*/ 2147483646 w 894"/>
                  <a:gd name="T3" fmla="*/ 784189697 h 407"/>
                  <a:gd name="T4" fmla="*/ 1072590859 w 894"/>
                  <a:gd name="T5" fmla="*/ 2147483646 h 407"/>
                  <a:gd name="T6" fmla="*/ 0 w 894"/>
                  <a:gd name="T7" fmla="*/ 2147483646 h 407"/>
                  <a:gd name="T8" fmla="*/ 2147483646 w 894"/>
                  <a:gd name="T9" fmla="*/ 2147483646 h 407"/>
                  <a:gd name="T10" fmla="*/ 2147483646 w 894"/>
                  <a:gd name="T11" fmla="*/ 2147483646 h 407"/>
                  <a:gd name="T12" fmla="*/ 2147483646 w 894"/>
                  <a:gd name="T13" fmla="*/ 2147483646 h 407"/>
                  <a:gd name="T14" fmla="*/ 2147483646 w 894"/>
                  <a:gd name="T15" fmla="*/ 2147483646 h 407"/>
                  <a:gd name="T16" fmla="*/ 2147483646 w 894"/>
                  <a:gd name="T17" fmla="*/ 1974997122 h 407"/>
                  <a:gd name="T18" fmla="*/ 2147483646 w 894"/>
                  <a:gd name="T19" fmla="*/ 2105695405 h 407"/>
                  <a:gd name="T20" fmla="*/ 2147483646 w 894"/>
                  <a:gd name="T21" fmla="*/ 2147483646 h 407"/>
                  <a:gd name="T22" fmla="*/ 2147483646 w 894"/>
                  <a:gd name="T23" fmla="*/ 0 h 40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894" h="407">
                    <a:moveTo>
                      <a:pt x="503" y="0"/>
                    </a:moveTo>
                    <a:cubicBezTo>
                      <a:pt x="420" y="0"/>
                      <a:pt x="338" y="19"/>
                      <a:pt x="263" y="54"/>
                    </a:cubicBezTo>
                    <a:cubicBezTo>
                      <a:pt x="191" y="88"/>
                      <a:pt x="126" y="137"/>
                      <a:pt x="74" y="197"/>
                    </a:cubicBezTo>
                    <a:cubicBezTo>
                      <a:pt x="45" y="231"/>
                      <a:pt x="20" y="268"/>
                      <a:pt x="0" y="307"/>
                    </a:cubicBezTo>
                    <a:cubicBezTo>
                      <a:pt x="60" y="348"/>
                      <a:pt x="127" y="383"/>
                      <a:pt x="199" y="397"/>
                    </a:cubicBezTo>
                    <a:cubicBezTo>
                      <a:pt x="251" y="407"/>
                      <a:pt x="304" y="404"/>
                      <a:pt x="354" y="387"/>
                    </a:cubicBezTo>
                    <a:cubicBezTo>
                      <a:pt x="401" y="371"/>
                      <a:pt x="443" y="345"/>
                      <a:pt x="482" y="316"/>
                    </a:cubicBezTo>
                    <a:cubicBezTo>
                      <a:pt x="544" y="270"/>
                      <a:pt x="599" y="214"/>
                      <a:pt x="666" y="174"/>
                    </a:cubicBezTo>
                    <a:cubicBezTo>
                      <a:pt x="694" y="156"/>
                      <a:pt x="726" y="142"/>
                      <a:pt x="759" y="136"/>
                    </a:cubicBezTo>
                    <a:cubicBezTo>
                      <a:pt x="795" y="130"/>
                      <a:pt x="831" y="134"/>
                      <a:pt x="865" y="145"/>
                    </a:cubicBezTo>
                    <a:cubicBezTo>
                      <a:pt x="875" y="149"/>
                      <a:pt x="885" y="153"/>
                      <a:pt x="894" y="157"/>
                    </a:cubicBezTo>
                    <a:cubicBezTo>
                      <a:pt x="793" y="60"/>
                      <a:pt x="655" y="0"/>
                      <a:pt x="503" y="0"/>
                    </a:cubicBezTo>
                    <a:close/>
                  </a:path>
                </a:pathLst>
              </a:cu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7" name="Freeform 71">
                <a:extLst>
                  <a:ext uri="{FF2B5EF4-FFF2-40B4-BE49-F238E27FC236}">
                    <a16:creationId xmlns:a16="http://schemas.microsoft.com/office/drawing/2014/main" id="{338FAB19-E782-4F97-9F95-5BEB9BB111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05600" y="1309687"/>
                <a:ext cx="1379539" cy="682625"/>
              </a:xfrm>
              <a:custGeom>
                <a:avLst/>
                <a:gdLst>
                  <a:gd name="T0" fmla="*/ 899367 w 362"/>
                  <a:gd name="T1" fmla="*/ 118220 h 179"/>
                  <a:gd name="T2" fmla="*/ 0 w 362"/>
                  <a:gd name="T3" fmla="*/ 266948 h 179"/>
                  <a:gd name="T4" fmla="*/ 1379538 w 362"/>
                  <a:gd name="T5" fmla="*/ 659744 h 179"/>
                  <a:gd name="T6" fmla="*/ 1135642 w 362"/>
                  <a:gd name="T7" fmla="*/ 293643 h 179"/>
                  <a:gd name="T8" fmla="*/ 899367 w 362"/>
                  <a:gd name="T9" fmla="*/ 118220 h 1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62" h="179">
                    <a:moveTo>
                      <a:pt x="236" y="31"/>
                    </a:moveTo>
                    <a:cubicBezTo>
                      <a:pt x="153" y="0"/>
                      <a:pt x="78" y="16"/>
                      <a:pt x="0" y="70"/>
                    </a:cubicBezTo>
                    <a:cubicBezTo>
                      <a:pt x="116" y="140"/>
                      <a:pt x="204" y="179"/>
                      <a:pt x="362" y="173"/>
                    </a:cubicBezTo>
                    <a:cubicBezTo>
                      <a:pt x="344" y="139"/>
                      <a:pt x="323" y="106"/>
                      <a:pt x="298" y="77"/>
                    </a:cubicBezTo>
                    <a:cubicBezTo>
                      <a:pt x="282" y="56"/>
                      <a:pt x="260" y="41"/>
                      <a:pt x="236" y="3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8" name="Group 1">
              <a:extLst>
                <a:ext uri="{FF2B5EF4-FFF2-40B4-BE49-F238E27FC236}">
                  <a16:creationId xmlns:a16="http://schemas.microsoft.com/office/drawing/2014/main" id="{52BBFE1F-0DDF-46AC-AE66-D2AD051D9D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134380" y="3201987"/>
              <a:ext cx="3890962" cy="1546225"/>
              <a:chOff x="4194176" y="3511550"/>
              <a:chExt cx="3890962" cy="1546225"/>
            </a:xfrm>
          </p:grpSpPr>
          <p:sp>
            <p:nvSpPr>
              <p:cNvPr id="19" name="Freeform 72">
                <a:extLst>
                  <a:ext uri="{FF2B5EF4-FFF2-40B4-BE49-F238E27FC236}">
                    <a16:creationId xmlns:a16="http://schemas.microsoft.com/office/drawing/2014/main" id="{085A3F77-9DDB-4807-A94D-845A44D0CB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6775" y="3511550"/>
                <a:ext cx="3408363" cy="1546225"/>
              </a:xfrm>
              <a:custGeom>
                <a:avLst/>
                <a:gdLst>
                  <a:gd name="T0" fmla="*/ 2147483646 w 895"/>
                  <a:gd name="T1" fmla="*/ 2147483646 h 406"/>
                  <a:gd name="T2" fmla="*/ 2147483646 w 895"/>
                  <a:gd name="T3" fmla="*/ 2147483646 h 406"/>
                  <a:gd name="T4" fmla="*/ 2147483646 w 895"/>
                  <a:gd name="T5" fmla="*/ 2147483646 h 406"/>
                  <a:gd name="T6" fmla="*/ 2147483646 w 895"/>
                  <a:gd name="T7" fmla="*/ 1435913652 h 406"/>
                  <a:gd name="T8" fmla="*/ 2147483646 w 895"/>
                  <a:gd name="T9" fmla="*/ 145040475 h 406"/>
                  <a:gd name="T10" fmla="*/ 2147483646 w 895"/>
                  <a:gd name="T11" fmla="*/ 290084759 h 406"/>
                  <a:gd name="T12" fmla="*/ 2147483646 w 895"/>
                  <a:gd name="T13" fmla="*/ 1305375701 h 406"/>
                  <a:gd name="T14" fmla="*/ 2147483646 w 895"/>
                  <a:gd name="T15" fmla="*/ 2147483646 h 406"/>
                  <a:gd name="T16" fmla="*/ 1957851296 w 895"/>
                  <a:gd name="T17" fmla="*/ 2147483646 h 406"/>
                  <a:gd name="T18" fmla="*/ 420576761 w 895"/>
                  <a:gd name="T19" fmla="*/ 2147483646 h 406"/>
                  <a:gd name="T20" fmla="*/ 0 w 895"/>
                  <a:gd name="T21" fmla="*/ 2147483646 h 406"/>
                  <a:gd name="T22" fmla="*/ 2147483646 w 895"/>
                  <a:gd name="T23" fmla="*/ 2147483646 h 40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895" h="406">
                    <a:moveTo>
                      <a:pt x="391" y="406"/>
                    </a:moveTo>
                    <a:cubicBezTo>
                      <a:pt x="474" y="406"/>
                      <a:pt x="557" y="388"/>
                      <a:pt x="632" y="352"/>
                    </a:cubicBezTo>
                    <a:cubicBezTo>
                      <a:pt x="704" y="319"/>
                      <a:pt x="768" y="269"/>
                      <a:pt x="821" y="209"/>
                    </a:cubicBezTo>
                    <a:cubicBezTo>
                      <a:pt x="849" y="176"/>
                      <a:pt x="874" y="139"/>
                      <a:pt x="895" y="99"/>
                    </a:cubicBezTo>
                    <a:cubicBezTo>
                      <a:pt x="834" y="59"/>
                      <a:pt x="768" y="23"/>
                      <a:pt x="696" y="10"/>
                    </a:cubicBezTo>
                    <a:cubicBezTo>
                      <a:pt x="644" y="0"/>
                      <a:pt x="590" y="3"/>
                      <a:pt x="540" y="20"/>
                    </a:cubicBezTo>
                    <a:cubicBezTo>
                      <a:pt x="494" y="35"/>
                      <a:pt x="452" y="61"/>
                      <a:pt x="413" y="90"/>
                    </a:cubicBezTo>
                    <a:cubicBezTo>
                      <a:pt x="351" y="136"/>
                      <a:pt x="295" y="192"/>
                      <a:pt x="229" y="233"/>
                    </a:cubicBezTo>
                    <a:cubicBezTo>
                      <a:pt x="200" y="250"/>
                      <a:pt x="169" y="264"/>
                      <a:pt x="135" y="270"/>
                    </a:cubicBezTo>
                    <a:cubicBezTo>
                      <a:pt x="100" y="277"/>
                      <a:pt x="63" y="273"/>
                      <a:pt x="29" y="261"/>
                    </a:cubicBezTo>
                    <a:cubicBezTo>
                      <a:pt x="19" y="258"/>
                      <a:pt x="10" y="254"/>
                      <a:pt x="0" y="249"/>
                    </a:cubicBezTo>
                    <a:cubicBezTo>
                      <a:pt x="102" y="346"/>
                      <a:pt x="240" y="406"/>
                      <a:pt x="391" y="406"/>
                    </a:cubicBezTo>
                    <a:close/>
                  </a:path>
                </a:pathLst>
              </a:cu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0" name="Freeform 73">
                <a:extLst>
                  <a:ext uri="{FF2B5EF4-FFF2-40B4-BE49-F238E27FC236}">
                    <a16:creationId xmlns:a16="http://schemas.microsoft.com/office/drawing/2014/main" id="{916AC81E-BC9B-418A-A3D5-499363C28D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4176" y="3811587"/>
                <a:ext cx="1373187" cy="682625"/>
              </a:xfrm>
              <a:custGeom>
                <a:avLst/>
                <a:gdLst>
                  <a:gd name="T0" fmla="*/ 479284 w 361"/>
                  <a:gd name="T1" fmla="*/ 560591 h 179"/>
                  <a:gd name="T2" fmla="*/ 1373188 w 361"/>
                  <a:gd name="T3" fmla="*/ 411863 h 179"/>
                  <a:gd name="T4" fmla="*/ 0 w 361"/>
                  <a:gd name="T5" fmla="*/ 19068 h 179"/>
                  <a:gd name="T6" fmla="*/ 239642 w 361"/>
                  <a:gd name="T7" fmla="*/ 388982 h 179"/>
                  <a:gd name="T8" fmla="*/ 479284 w 361"/>
                  <a:gd name="T9" fmla="*/ 560591 h 1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61" h="179">
                    <a:moveTo>
                      <a:pt x="126" y="147"/>
                    </a:moveTo>
                    <a:cubicBezTo>
                      <a:pt x="208" y="179"/>
                      <a:pt x="283" y="163"/>
                      <a:pt x="361" y="108"/>
                    </a:cubicBezTo>
                    <a:cubicBezTo>
                      <a:pt x="246" y="39"/>
                      <a:pt x="157" y="0"/>
                      <a:pt x="0" y="5"/>
                    </a:cubicBezTo>
                    <a:cubicBezTo>
                      <a:pt x="18" y="40"/>
                      <a:pt x="39" y="72"/>
                      <a:pt x="63" y="102"/>
                    </a:cubicBezTo>
                    <a:cubicBezTo>
                      <a:pt x="80" y="122"/>
                      <a:pt x="101" y="138"/>
                      <a:pt x="126" y="14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22" name="Freeform 830">
            <a:extLst>
              <a:ext uri="{FF2B5EF4-FFF2-40B4-BE49-F238E27FC236}">
                <a16:creationId xmlns:a16="http://schemas.microsoft.com/office/drawing/2014/main" id="{2A3063A6-C2E1-4B24-9607-4A520341F3BB}"/>
              </a:ext>
            </a:extLst>
          </p:cNvPr>
          <p:cNvSpPr>
            <a:spLocks noEditPoints="1"/>
          </p:cNvSpPr>
          <p:nvPr/>
        </p:nvSpPr>
        <p:spPr bwMode="auto">
          <a:xfrm>
            <a:off x="7035965" y="3409264"/>
            <a:ext cx="766262" cy="859014"/>
          </a:xfrm>
          <a:custGeom>
            <a:avLst/>
            <a:gdLst>
              <a:gd name="T0" fmla="*/ 380575 w 224"/>
              <a:gd name="T1" fmla="*/ 346480 h 251"/>
              <a:gd name="T2" fmla="*/ 471913 w 224"/>
              <a:gd name="T3" fmla="*/ 346480 h 251"/>
              <a:gd name="T4" fmla="*/ 426244 w 224"/>
              <a:gd name="T5" fmla="*/ 361710 h 251"/>
              <a:gd name="T6" fmla="*/ 426244 w 224"/>
              <a:gd name="T7" fmla="*/ 335057 h 251"/>
              <a:gd name="T8" fmla="*/ 426244 w 224"/>
              <a:gd name="T9" fmla="*/ 361710 h 251"/>
              <a:gd name="T10" fmla="*/ 395798 w 224"/>
              <a:gd name="T11" fmla="*/ 167529 h 251"/>
              <a:gd name="T12" fmla="*/ 433856 w 224"/>
              <a:gd name="T13" fmla="*/ 7615 h 251"/>
              <a:gd name="T14" fmla="*/ 441467 w 224"/>
              <a:gd name="T15" fmla="*/ 285560 h 251"/>
              <a:gd name="T16" fmla="*/ 411021 w 224"/>
              <a:gd name="T17" fmla="*/ 285560 h 251"/>
              <a:gd name="T18" fmla="*/ 285431 w 224"/>
              <a:gd name="T19" fmla="*/ 464511 h 251"/>
              <a:gd name="T20" fmla="*/ 129396 w 224"/>
              <a:gd name="T21" fmla="*/ 510201 h 251"/>
              <a:gd name="T22" fmla="*/ 365352 w 224"/>
              <a:gd name="T23" fmla="*/ 365517 h 251"/>
              <a:gd name="T24" fmla="*/ 715481 w 224"/>
              <a:gd name="T25" fmla="*/ 525431 h 251"/>
              <a:gd name="T26" fmla="*/ 471913 w 224"/>
              <a:gd name="T27" fmla="*/ 392169 h 251"/>
              <a:gd name="T28" fmla="*/ 597503 w 224"/>
              <a:gd name="T29" fmla="*/ 411207 h 251"/>
              <a:gd name="T30" fmla="*/ 715481 w 224"/>
              <a:gd name="T31" fmla="*/ 525431 h 251"/>
              <a:gd name="T32" fmla="*/ 464302 w 224"/>
              <a:gd name="T33" fmla="*/ 955675 h 251"/>
              <a:gd name="T34" fmla="*/ 414827 w 224"/>
              <a:gd name="T35" fmla="*/ 411207 h 251"/>
              <a:gd name="T36" fmla="*/ 437661 w 224"/>
              <a:gd name="T37" fmla="*/ 411207 h 251"/>
              <a:gd name="T38" fmla="*/ 635560 w 224"/>
              <a:gd name="T39" fmla="*/ 578735 h 251"/>
              <a:gd name="T40" fmla="*/ 692647 w 224"/>
              <a:gd name="T41" fmla="*/ 578735 h 251"/>
              <a:gd name="T42" fmla="*/ 666006 w 224"/>
              <a:gd name="T43" fmla="*/ 586350 h 251"/>
              <a:gd name="T44" fmla="*/ 666006 w 224"/>
              <a:gd name="T45" fmla="*/ 567313 h 251"/>
              <a:gd name="T46" fmla="*/ 666006 w 224"/>
              <a:gd name="T47" fmla="*/ 586350 h 251"/>
              <a:gd name="T48" fmla="*/ 658395 w 224"/>
              <a:gd name="T49" fmla="*/ 365517 h 251"/>
              <a:gd name="T50" fmla="*/ 685035 w 224"/>
              <a:gd name="T51" fmla="*/ 453089 h 251"/>
              <a:gd name="T52" fmla="*/ 677424 w 224"/>
              <a:gd name="T53" fmla="*/ 529238 h 251"/>
              <a:gd name="T54" fmla="*/ 666006 w 224"/>
              <a:gd name="T55" fmla="*/ 536853 h 251"/>
              <a:gd name="T56" fmla="*/ 650783 w 224"/>
              <a:gd name="T57" fmla="*/ 517816 h 251"/>
              <a:gd name="T58" fmla="*/ 635560 w 224"/>
              <a:gd name="T59" fmla="*/ 605388 h 251"/>
              <a:gd name="T60" fmla="*/ 483330 w 224"/>
              <a:gd name="T61" fmla="*/ 685345 h 251"/>
              <a:gd name="T62" fmla="*/ 555640 w 224"/>
              <a:gd name="T63" fmla="*/ 616810 h 251"/>
              <a:gd name="T64" fmla="*/ 635560 w 224"/>
              <a:gd name="T65" fmla="*/ 605388 h 251"/>
              <a:gd name="T66" fmla="*/ 753539 w 224"/>
              <a:gd name="T67" fmla="*/ 651077 h 251"/>
              <a:gd name="T68" fmla="*/ 704064 w 224"/>
              <a:gd name="T69" fmla="*/ 586350 h 251"/>
              <a:gd name="T70" fmla="*/ 848682 w 224"/>
              <a:gd name="T71" fmla="*/ 677730 h 251"/>
              <a:gd name="T72" fmla="*/ 673618 w 224"/>
              <a:gd name="T73" fmla="*/ 616810 h 251"/>
              <a:gd name="T74" fmla="*/ 643172 w 224"/>
              <a:gd name="T75" fmla="*/ 955675 h 251"/>
              <a:gd name="T76" fmla="*/ 666006 w 224"/>
              <a:gd name="T77" fmla="*/ 616810 h 251"/>
              <a:gd name="T78" fmla="*/ 159842 w 224"/>
              <a:gd name="T79" fmla="*/ 578735 h 251"/>
              <a:gd name="T80" fmla="*/ 216928 w 224"/>
              <a:gd name="T81" fmla="*/ 578735 h 251"/>
              <a:gd name="T82" fmla="*/ 159842 w 224"/>
              <a:gd name="T83" fmla="*/ 578735 h 251"/>
              <a:gd name="T84" fmla="*/ 186482 w 224"/>
              <a:gd name="T85" fmla="*/ 567313 h 251"/>
              <a:gd name="T86" fmla="*/ 186482 w 224"/>
              <a:gd name="T87" fmla="*/ 586350 h 251"/>
              <a:gd name="T88" fmla="*/ 167453 w 224"/>
              <a:gd name="T89" fmla="*/ 453089 h 251"/>
              <a:gd name="T90" fmla="*/ 194093 w 224"/>
              <a:gd name="T91" fmla="*/ 365517 h 251"/>
              <a:gd name="T92" fmla="*/ 167453 w 224"/>
              <a:gd name="T93" fmla="*/ 453089 h 251"/>
              <a:gd name="T94" fmla="*/ 197899 w 224"/>
              <a:gd name="T95" fmla="*/ 536853 h 251"/>
              <a:gd name="T96" fmla="*/ 175065 w 224"/>
              <a:gd name="T97" fmla="*/ 536853 h 251"/>
              <a:gd name="T98" fmla="*/ 201705 w 224"/>
              <a:gd name="T99" fmla="*/ 517816 h 251"/>
              <a:gd name="T100" fmla="*/ 296849 w 224"/>
              <a:gd name="T101" fmla="*/ 616810 h 251"/>
              <a:gd name="T102" fmla="*/ 369158 w 224"/>
              <a:gd name="T103" fmla="*/ 685345 h 251"/>
              <a:gd name="T104" fmla="*/ 216928 w 224"/>
              <a:gd name="T105" fmla="*/ 605388 h 251"/>
              <a:gd name="T106" fmla="*/ 3806 w 224"/>
              <a:gd name="T107" fmla="*/ 677730 h 251"/>
              <a:gd name="T108" fmla="*/ 148424 w 224"/>
              <a:gd name="T109" fmla="*/ 586350 h 251"/>
              <a:gd name="T110" fmla="*/ 98950 w 224"/>
              <a:gd name="T111" fmla="*/ 651077 h 251"/>
              <a:gd name="T112" fmla="*/ 3806 w 224"/>
              <a:gd name="T113" fmla="*/ 677730 h 251"/>
              <a:gd name="T114" fmla="*/ 194093 w 224"/>
              <a:gd name="T115" fmla="*/ 616810 h 251"/>
              <a:gd name="T116" fmla="*/ 163647 w 224"/>
              <a:gd name="T117" fmla="*/ 955675 h 251"/>
              <a:gd name="T118" fmla="*/ 186482 w 224"/>
              <a:gd name="T119" fmla="*/ 616810 h 25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24" h="251">
                <a:moveTo>
                  <a:pt x="112" y="80"/>
                </a:moveTo>
                <a:cubicBezTo>
                  <a:pt x="106" y="80"/>
                  <a:pt x="100" y="85"/>
                  <a:pt x="100" y="91"/>
                </a:cubicBezTo>
                <a:cubicBezTo>
                  <a:pt x="100" y="98"/>
                  <a:pt x="106" y="103"/>
                  <a:pt x="112" y="103"/>
                </a:cubicBezTo>
                <a:cubicBezTo>
                  <a:pt x="118" y="103"/>
                  <a:pt x="124" y="98"/>
                  <a:pt x="124" y="91"/>
                </a:cubicBezTo>
                <a:cubicBezTo>
                  <a:pt x="124" y="85"/>
                  <a:pt x="118" y="80"/>
                  <a:pt x="112" y="80"/>
                </a:cubicBezTo>
                <a:close/>
                <a:moveTo>
                  <a:pt x="112" y="95"/>
                </a:moveTo>
                <a:cubicBezTo>
                  <a:pt x="110" y="95"/>
                  <a:pt x="108" y="93"/>
                  <a:pt x="108" y="91"/>
                </a:cubicBezTo>
                <a:cubicBezTo>
                  <a:pt x="108" y="89"/>
                  <a:pt x="110" y="88"/>
                  <a:pt x="112" y="88"/>
                </a:cubicBezTo>
                <a:cubicBezTo>
                  <a:pt x="114" y="88"/>
                  <a:pt x="116" y="89"/>
                  <a:pt x="116" y="91"/>
                </a:cubicBezTo>
                <a:cubicBezTo>
                  <a:pt x="116" y="93"/>
                  <a:pt x="114" y="95"/>
                  <a:pt x="112" y="95"/>
                </a:cubicBezTo>
                <a:close/>
                <a:moveTo>
                  <a:pt x="108" y="75"/>
                </a:moveTo>
                <a:cubicBezTo>
                  <a:pt x="106" y="67"/>
                  <a:pt x="104" y="56"/>
                  <a:pt x="104" y="44"/>
                </a:cubicBezTo>
                <a:cubicBezTo>
                  <a:pt x="104" y="26"/>
                  <a:pt x="108" y="11"/>
                  <a:pt x="110" y="2"/>
                </a:cubicBezTo>
                <a:cubicBezTo>
                  <a:pt x="110" y="0"/>
                  <a:pt x="114" y="0"/>
                  <a:pt x="114" y="2"/>
                </a:cubicBezTo>
                <a:cubicBezTo>
                  <a:pt x="116" y="11"/>
                  <a:pt x="120" y="26"/>
                  <a:pt x="120" y="44"/>
                </a:cubicBezTo>
                <a:cubicBezTo>
                  <a:pt x="120" y="56"/>
                  <a:pt x="118" y="67"/>
                  <a:pt x="116" y="75"/>
                </a:cubicBezTo>
                <a:cubicBezTo>
                  <a:pt x="115" y="75"/>
                  <a:pt x="114" y="74"/>
                  <a:pt x="112" y="74"/>
                </a:cubicBezTo>
                <a:cubicBezTo>
                  <a:pt x="110" y="74"/>
                  <a:pt x="109" y="75"/>
                  <a:pt x="108" y="75"/>
                </a:cubicBezTo>
                <a:close/>
                <a:moveTo>
                  <a:pt x="100" y="103"/>
                </a:moveTo>
                <a:cubicBezTo>
                  <a:pt x="94" y="109"/>
                  <a:pt x="85" y="116"/>
                  <a:pt x="75" y="122"/>
                </a:cubicBezTo>
                <a:cubicBezTo>
                  <a:pt x="59" y="131"/>
                  <a:pt x="44" y="135"/>
                  <a:pt x="36" y="138"/>
                </a:cubicBezTo>
                <a:cubicBezTo>
                  <a:pt x="34" y="138"/>
                  <a:pt x="32" y="136"/>
                  <a:pt x="34" y="134"/>
                </a:cubicBezTo>
                <a:cubicBezTo>
                  <a:pt x="40" y="128"/>
                  <a:pt x="52" y="117"/>
                  <a:pt x="67" y="108"/>
                </a:cubicBezTo>
                <a:cubicBezTo>
                  <a:pt x="77" y="102"/>
                  <a:pt x="88" y="98"/>
                  <a:pt x="96" y="96"/>
                </a:cubicBezTo>
                <a:cubicBezTo>
                  <a:pt x="96" y="99"/>
                  <a:pt x="98" y="101"/>
                  <a:pt x="100" y="103"/>
                </a:cubicBezTo>
                <a:close/>
                <a:moveTo>
                  <a:pt x="188" y="138"/>
                </a:moveTo>
                <a:cubicBezTo>
                  <a:pt x="180" y="135"/>
                  <a:pt x="165" y="131"/>
                  <a:pt x="149" y="122"/>
                </a:cubicBezTo>
                <a:cubicBezTo>
                  <a:pt x="139" y="116"/>
                  <a:pt x="130" y="109"/>
                  <a:pt x="124" y="103"/>
                </a:cubicBezTo>
                <a:cubicBezTo>
                  <a:pt x="126" y="101"/>
                  <a:pt x="128" y="99"/>
                  <a:pt x="128" y="96"/>
                </a:cubicBezTo>
                <a:cubicBezTo>
                  <a:pt x="136" y="98"/>
                  <a:pt x="147" y="102"/>
                  <a:pt x="157" y="108"/>
                </a:cubicBezTo>
                <a:cubicBezTo>
                  <a:pt x="172" y="117"/>
                  <a:pt x="184" y="128"/>
                  <a:pt x="190" y="134"/>
                </a:cubicBezTo>
                <a:cubicBezTo>
                  <a:pt x="192" y="136"/>
                  <a:pt x="190" y="138"/>
                  <a:pt x="188" y="138"/>
                </a:cubicBezTo>
                <a:close/>
                <a:moveTo>
                  <a:pt x="115" y="108"/>
                </a:moveTo>
                <a:cubicBezTo>
                  <a:pt x="122" y="251"/>
                  <a:pt x="122" y="251"/>
                  <a:pt x="122" y="251"/>
                </a:cubicBezTo>
                <a:cubicBezTo>
                  <a:pt x="102" y="251"/>
                  <a:pt x="102" y="251"/>
                  <a:pt x="102" y="251"/>
                </a:cubicBezTo>
                <a:cubicBezTo>
                  <a:pt x="109" y="108"/>
                  <a:pt x="109" y="108"/>
                  <a:pt x="109" y="108"/>
                </a:cubicBezTo>
                <a:cubicBezTo>
                  <a:pt x="110" y="108"/>
                  <a:pt x="111" y="108"/>
                  <a:pt x="112" y="108"/>
                </a:cubicBezTo>
                <a:cubicBezTo>
                  <a:pt x="113" y="108"/>
                  <a:pt x="114" y="108"/>
                  <a:pt x="115" y="108"/>
                </a:cubicBezTo>
                <a:close/>
                <a:moveTo>
                  <a:pt x="175" y="144"/>
                </a:moveTo>
                <a:cubicBezTo>
                  <a:pt x="171" y="144"/>
                  <a:pt x="167" y="147"/>
                  <a:pt x="167" y="152"/>
                </a:cubicBezTo>
                <a:cubicBezTo>
                  <a:pt x="167" y="156"/>
                  <a:pt x="171" y="159"/>
                  <a:pt x="175" y="159"/>
                </a:cubicBezTo>
                <a:cubicBezTo>
                  <a:pt x="179" y="159"/>
                  <a:pt x="182" y="156"/>
                  <a:pt x="182" y="152"/>
                </a:cubicBezTo>
                <a:cubicBezTo>
                  <a:pt x="182" y="147"/>
                  <a:pt x="179" y="144"/>
                  <a:pt x="175" y="144"/>
                </a:cubicBezTo>
                <a:close/>
                <a:moveTo>
                  <a:pt x="175" y="154"/>
                </a:moveTo>
                <a:cubicBezTo>
                  <a:pt x="173" y="154"/>
                  <a:pt x="172" y="153"/>
                  <a:pt x="172" y="152"/>
                </a:cubicBezTo>
                <a:cubicBezTo>
                  <a:pt x="172" y="150"/>
                  <a:pt x="173" y="149"/>
                  <a:pt x="175" y="149"/>
                </a:cubicBezTo>
                <a:cubicBezTo>
                  <a:pt x="176" y="149"/>
                  <a:pt x="177" y="150"/>
                  <a:pt x="177" y="152"/>
                </a:cubicBezTo>
                <a:cubicBezTo>
                  <a:pt x="177" y="153"/>
                  <a:pt x="176" y="154"/>
                  <a:pt x="175" y="154"/>
                </a:cubicBezTo>
                <a:close/>
                <a:moveTo>
                  <a:pt x="170" y="112"/>
                </a:moveTo>
                <a:cubicBezTo>
                  <a:pt x="171" y="105"/>
                  <a:pt x="172" y="100"/>
                  <a:pt x="173" y="96"/>
                </a:cubicBezTo>
                <a:cubicBezTo>
                  <a:pt x="174" y="95"/>
                  <a:pt x="176" y="95"/>
                  <a:pt x="176" y="96"/>
                </a:cubicBezTo>
                <a:cubicBezTo>
                  <a:pt x="177" y="101"/>
                  <a:pt x="179" y="109"/>
                  <a:pt x="180" y="119"/>
                </a:cubicBezTo>
                <a:cubicBezTo>
                  <a:pt x="177" y="117"/>
                  <a:pt x="174" y="114"/>
                  <a:pt x="170" y="112"/>
                </a:cubicBezTo>
                <a:close/>
                <a:moveTo>
                  <a:pt x="178" y="139"/>
                </a:moveTo>
                <a:cubicBezTo>
                  <a:pt x="178" y="140"/>
                  <a:pt x="178" y="141"/>
                  <a:pt x="178" y="141"/>
                </a:cubicBezTo>
                <a:cubicBezTo>
                  <a:pt x="177" y="141"/>
                  <a:pt x="176" y="141"/>
                  <a:pt x="175" y="141"/>
                </a:cubicBezTo>
                <a:cubicBezTo>
                  <a:pt x="174" y="141"/>
                  <a:pt x="173" y="141"/>
                  <a:pt x="172" y="141"/>
                </a:cubicBezTo>
                <a:cubicBezTo>
                  <a:pt x="172" y="140"/>
                  <a:pt x="171" y="138"/>
                  <a:pt x="171" y="136"/>
                </a:cubicBezTo>
                <a:cubicBezTo>
                  <a:pt x="174" y="137"/>
                  <a:pt x="176" y="138"/>
                  <a:pt x="178" y="139"/>
                </a:cubicBezTo>
                <a:close/>
                <a:moveTo>
                  <a:pt x="167" y="159"/>
                </a:moveTo>
                <a:cubicBezTo>
                  <a:pt x="163" y="163"/>
                  <a:pt x="158" y="167"/>
                  <a:pt x="151" y="171"/>
                </a:cubicBezTo>
                <a:cubicBezTo>
                  <a:pt x="142" y="176"/>
                  <a:pt x="133" y="179"/>
                  <a:pt x="127" y="180"/>
                </a:cubicBezTo>
                <a:cubicBezTo>
                  <a:pt x="126" y="181"/>
                  <a:pt x="125" y="179"/>
                  <a:pt x="126" y="178"/>
                </a:cubicBezTo>
                <a:cubicBezTo>
                  <a:pt x="130" y="174"/>
                  <a:pt x="137" y="168"/>
                  <a:pt x="146" y="162"/>
                </a:cubicBezTo>
                <a:cubicBezTo>
                  <a:pt x="153" y="158"/>
                  <a:pt x="159" y="156"/>
                  <a:pt x="165" y="154"/>
                </a:cubicBezTo>
                <a:cubicBezTo>
                  <a:pt x="165" y="156"/>
                  <a:pt x="166" y="158"/>
                  <a:pt x="167" y="159"/>
                </a:cubicBezTo>
                <a:close/>
                <a:moveTo>
                  <a:pt x="222" y="180"/>
                </a:moveTo>
                <a:cubicBezTo>
                  <a:pt x="217" y="179"/>
                  <a:pt x="208" y="176"/>
                  <a:pt x="198" y="171"/>
                </a:cubicBezTo>
                <a:cubicBezTo>
                  <a:pt x="192" y="167"/>
                  <a:pt x="186" y="163"/>
                  <a:pt x="182" y="159"/>
                </a:cubicBezTo>
                <a:cubicBezTo>
                  <a:pt x="183" y="158"/>
                  <a:pt x="184" y="156"/>
                  <a:pt x="185" y="154"/>
                </a:cubicBezTo>
                <a:cubicBezTo>
                  <a:pt x="190" y="156"/>
                  <a:pt x="196" y="158"/>
                  <a:pt x="203" y="162"/>
                </a:cubicBezTo>
                <a:cubicBezTo>
                  <a:pt x="212" y="168"/>
                  <a:pt x="220" y="174"/>
                  <a:pt x="223" y="178"/>
                </a:cubicBezTo>
                <a:cubicBezTo>
                  <a:pt x="224" y="179"/>
                  <a:pt x="223" y="181"/>
                  <a:pt x="222" y="180"/>
                </a:cubicBezTo>
                <a:close/>
                <a:moveTo>
                  <a:pt x="177" y="162"/>
                </a:moveTo>
                <a:cubicBezTo>
                  <a:pt x="181" y="251"/>
                  <a:pt x="181" y="251"/>
                  <a:pt x="181" y="251"/>
                </a:cubicBezTo>
                <a:cubicBezTo>
                  <a:pt x="169" y="251"/>
                  <a:pt x="169" y="251"/>
                  <a:pt x="169" y="251"/>
                </a:cubicBezTo>
                <a:cubicBezTo>
                  <a:pt x="173" y="162"/>
                  <a:pt x="173" y="162"/>
                  <a:pt x="173" y="162"/>
                </a:cubicBezTo>
                <a:cubicBezTo>
                  <a:pt x="173" y="162"/>
                  <a:pt x="174" y="162"/>
                  <a:pt x="175" y="162"/>
                </a:cubicBezTo>
                <a:cubicBezTo>
                  <a:pt x="175" y="162"/>
                  <a:pt x="176" y="162"/>
                  <a:pt x="177" y="162"/>
                </a:cubicBezTo>
                <a:close/>
                <a:moveTo>
                  <a:pt x="42" y="152"/>
                </a:moveTo>
                <a:cubicBezTo>
                  <a:pt x="42" y="156"/>
                  <a:pt x="45" y="159"/>
                  <a:pt x="49" y="159"/>
                </a:cubicBezTo>
                <a:cubicBezTo>
                  <a:pt x="53" y="159"/>
                  <a:pt x="57" y="156"/>
                  <a:pt x="57" y="152"/>
                </a:cubicBezTo>
                <a:cubicBezTo>
                  <a:pt x="57" y="147"/>
                  <a:pt x="53" y="144"/>
                  <a:pt x="49" y="144"/>
                </a:cubicBezTo>
                <a:cubicBezTo>
                  <a:pt x="45" y="144"/>
                  <a:pt x="42" y="147"/>
                  <a:pt x="42" y="152"/>
                </a:cubicBezTo>
                <a:close/>
                <a:moveTo>
                  <a:pt x="47" y="152"/>
                </a:moveTo>
                <a:cubicBezTo>
                  <a:pt x="47" y="150"/>
                  <a:pt x="48" y="149"/>
                  <a:pt x="49" y="149"/>
                </a:cubicBezTo>
                <a:cubicBezTo>
                  <a:pt x="51" y="149"/>
                  <a:pt x="52" y="150"/>
                  <a:pt x="52" y="152"/>
                </a:cubicBezTo>
                <a:cubicBezTo>
                  <a:pt x="52" y="153"/>
                  <a:pt x="51" y="154"/>
                  <a:pt x="49" y="154"/>
                </a:cubicBezTo>
                <a:cubicBezTo>
                  <a:pt x="48" y="154"/>
                  <a:pt x="47" y="153"/>
                  <a:pt x="47" y="152"/>
                </a:cubicBezTo>
                <a:close/>
                <a:moveTo>
                  <a:pt x="44" y="119"/>
                </a:moveTo>
                <a:cubicBezTo>
                  <a:pt x="45" y="109"/>
                  <a:pt x="47" y="101"/>
                  <a:pt x="48" y="96"/>
                </a:cubicBezTo>
                <a:cubicBezTo>
                  <a:pt x="48" y="95"/>
                  <a:pt x="50" y="95"/>
                  <a:pt x="51" y="96"/>
                </a:cubicBezTo>
                <a:cubicBezTo>
                  <a:pt x="52" y="100"/>
                  <a:pt x="53" y="105"/>
                  <a:pt x="54" y="112"/>
                </a:cubicBezTo>
                <a:cubicBezTo>
                  <a:pt x="50" y="114"/>
                  <a:pt x="47" y="117"/>
                  <a:pt x="44" y="119"/>
                </a:cubicBezTo>
                <a:close/>
                <a:moveTo>
                  <a:pt x="53" y="136"/>
                </a:moveTo>
                <a:cubicBezTo>
                  <a:pt x="53" y="138"/>
                  <a:pt x="52" y="140"/>
                  <a:pt x="52" y="141"/>
                </a:cubicBezTo>
                <a:cubicBezTo>
                  <a:pt x="51" y="141"/>
                  <a:pt x="50" y="141"/>
                  <a:pt x="49" y="141"/>
                </a:cubicBezTo>
                <a:cubicBezTo>
                  <a:pt x="48" y="141"/>
                  <a:pt x="47" y="141"/>
                  <a:pt x="46" y="141"/>
                </a:cubicBezTo>
                <a:cubicBezTo>
                  <a:pt x="46" y="141"/>
                  <a:pt x="46" y="140"/>
                  <a:pt x="46" y="139"/>
                </a:cubicBezTo>
                <a:cubicBezTo>
                  <a:pt x="48" y="138"/>
                  <a:pt x="50" y="137"/>
                  <a:pt x="53" y="136"/>
                </a:cubicBezTo>
                <a:close/>
                <a:moveTo>
                  <a:pt x="59" y="154"/>
                </a:moveTo>
                <a:cubicBezTo>
                  <a:pt x="65" y="156"/>
                  <a:pt x="71" y="158"/>
                  <a:pt x="78" y="162"/>
                </a:cubicBezTo>
                <a:cubicBezTo>
                  <a:pt x="87" y="168"/>
                  <a:pt x="94" y="174"/>
                  <a:pt x="98" y="178"/>
                </a:cubicBezTo>
                <a:cubicBezTo>
                  <a:pt x="99" y="179"/>
                  <a:pt x="98" y="181"/>
                  <a:pt x="97" y="180"/>
                </a:cubicBezTo>
                <a:cubicBezTo>
                  <a:pt x="91" y="179"/>
                  <a:pt x="82" y="176"/>
                  <a:pt x="73" y="171"/>
                </a:cubicBezTo>
                <a:cubicBezTo>
                  <a:pt x="66" y="167"/>
                  <a:pt x="61" y="163"/>
                  <a:pt x="57" y="159"/>
                </a:cubicBezTo>
                <a:cubicBezTo>
                  <a:pt x="58" y="158"/>
                  <a:pt x="59" y="156"/>
                  <a:pt x="59" y="154"/>
                </a:cubicBezTo>
                <a:close/>
                <a:moveTo>
                  <a:pt x="1" y="178"/>
                </a:moveTo>
                <a:cubicBezTo>
                  <a:pt x="4" y="174"/>
                  <a:pt x="12" y="168"/>
                  <a:pt x="21" y="162"/>
                </a:cubicBezTo>
                <a:cubicBezTo>
                  <a:pt x="28" y="158"/>
                  <a:pt x="34" y="156"/>
                  <a:pt x="39" y="154"/>
                </a:cubicBezTo>
                <a:cubicBezTo>
                  <a:pt x="40" y="156"/>
                  <a:pt x="41" y="158"/>
                  <a:pt x="42" y="159"/>
                </a:cubicBezTo>
                <a:cubicBezTo>
                  <a:pt x="38" y="163"/>
                  <a:pt x="32" y="167"/>
                  <a:pt x="26" y="171"/>
                </a:cubicBezTo>
                <a:cubicBezTo>
                  <a:pt x="16" y="176"/>
                  <a:pt x="7" y="179"/>
                  <a:pt x="2" y="180"/>
                </a:cubicBezTo>
                <a:cubicBezTo>
                  <a:pt x="1" y="181"/>
                  <a:pt x="0" y="179"/>
                  <a:pt x="1" y="178"/>
                </a:cubicBezTo>
                <a:close/>
                <a:moveTo>
                  <a:pt x="49" y="162"/>
                </a:moveTo>
                <a:cubicBezTo>
                  <a:pt x="50" y="162"/>
                  <a:pt x="51" y="162"/>
                  <a:pt x="51" y="162"/>
                </a:cubicBezTo>
                <a:cubicBezTo>
                  <a:pt x="55" y="251"/>
                  <a:pt x="55" y="251"/>
                  <a:pt x="55" y="251"/>
                </a:cubicBezTo>
                <a:cubicBezTo>
                  <a:pt x="43" y="251"/>
                  <a:pt x="43" y="251"/>
                  <a:pt x="43" y="251"/>
                </a:cubicBezTo>
                <a:cubicBezTo>
                  <a:pt x="47" y="162"/>
                  <a:pt x="47" y="162"/>
                  <a:pt x="47" y="162"/>
                </a:cubicBezTo>
                <a:cubicBezTo>
                  <a:pt x="48" y="162"/>
                  <a:pt x="49" y="162"/>
                  <a:pt x="49" y="162"/>
                </a:cubicBezTo>
                <a:close/>
              </a:path>
            </a:pathLst>
          </a:custGeom>
          <a:noFill/>
          <a:ln w="12700">
            <a:solidFill>
              <a:schemeClr val="accent3"/>
            </a:solidFill>
          </a:ln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0934B0B7-4518-4A22-A4A7-4D61D8D2C677}"/>
              </a:ext>
            </a:extLst>
          </p:cNvPr>
          <p:cNvSpPr txBox="1"/>
          <p:nvPr/>
        </p:nvSpPr>
        <p:spPr>
          <a:xfrm>
            <a:off x="2471171" y="4226191"/>
            <a:ext cx="194845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600" b="1" dirty="0">
                <a:solidFill>
                  <a:srgbClr val="777877"/>
                </a:solidFill>
                <a:latin typeface="Calibri"/>
              </a:rPr>
              <a:t>ENERGIA TERMICA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AA784D26-449F-494D-BD33-FF3888EB7EF7}"/>
              </a:ext>
            </a:extLst>
          </p:cNvPr>
          <p:cNvSpPr txBox="1"/>
          <p:nvPr/>
        </p:nvSpPr>
        <p:spPr>
          <a:xfrm>
            <a:off x="4395678" y="4224738"/>
            <a:ext cx="194845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600" b="1" dirty="0">
                <a:solidFill>
                  <a:srgbClr val="777877"/>
                </a:solidFill>
                <a:latin typeface="Calibri"/>
              </a:rPr>
              <a:t>ENERGIA ELETTRICA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764FB5F9-44D3-4F66-9459-15E8066E91A7}"/>
              </a:ext>
            </a:extLst>
          </p:cNvPr>
          <p:cNvSpPr txBox="1"/>
          <p:nvPr/>
        </p:nvSpPr>
        <p:spPr>
          <a:xfrm>
            <a:off x="6358820" y="4224738"/>
            <a:ext cx="20231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600" b="1" dirty="0">
                <a:solidFill>
                  <a:srgbClr val="777877"/>
                </a:solidFill>
                <a:latin typeface="Calibri"/>
              </a:rPr>
              <a:t>ENERGIA MECCANICA</a:t>
            </a:r>
          </a:p>
        </p:txBody>
      </p:sp>
      <p:pic>
        <p:nvPicPr>
          <p:cNvPr id="28" name="Immagine 27" descr="LOGO_EDISON.png">
            <a:extLst>
              <a:ext uri="{FF2B5EF4-FFF2-40B4-BE49-F238E27FC236}">
                <a16:creationId xmlns:a16="http://schemas.microsoft.com/office/drawing/2014/main" id="{486776CA-CD20-4521-99C8-54FB1683FC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pic>
        <p:nvPicPr>
          <p:cNvPr id="32" name="Elemento grafico 31">
            <a:extLst>
              <a:ext uri="{FF2B5EF4-FFF2-40B4-BE49-F238E27FC236}">
                <a16:creationId xmlns:a16="http://schemas.microsoft.com/office/drawing/2014/main" id="{DB331B3A-6BD3-4A98-A051-967239E123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08939" y="3451815"/>
            <a:ext cx="619125" cy="742950"/>
          </a:xfrm>
          <a:prstGeom prst="rect">
            <a:avLst/>
          </a:prstGeom>
        </p:spPr>
      </p:pic>
      <p:sp>
        <p:nvSpPr>
          <p:cNvPr id="33" name="Segnaposto numero diapositiva 4">
            <a:extLst>
              <a:ext uri="{FF2B5EF4-FFF2-40B4-BE49-F238E27FC236}">
                <a16:creationId xmlns:a16="http://schemas.microsoft.com/office/drawing/2014/main" id="{DA71CEE9-AFB1-4EA8-B4EE-8013B97397A3}"/>
              </a:ext>
            </a:extLst>
          </p:cNvPr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3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4475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6545461-33DC-47B2-A0A6-0549BCC5C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E6D36C28-9633-49B5-A834-520EDDB22318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1. I CONSUMI ENERGETICI E LA PRODUZIONE INDUSTRIALE </a:t>
            </a: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4872A10-2385-47E4-AEB5-34A2A782A552}"/>
              </a:ext>
            </a:extLst>
          </p:cNvPr>
          <p:cNvSpPr/>
          <p:nvPr/>
        </p:nvSpPr>
        <p:spPr>
          <a:xfrm>
            <a:off x="2575676" y="1108560"/>
            <a:ext cx="548198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>
                <a:solidFill>
                  <a:srgbClr val="777877"/>
                </a:solidFill>
                <a:latin typeface="Calibri"/>
              </a:rPr>
              <a:t>BILANCIO ENERGETICO</a:t>
            </a:r>
          </a:p>
          <a:p>
            <a:pPr algn="just"/>
            <a:r>
              <a:rPr lang="it-IT" sz="1600" dirty="0">
                <a:solidFill>
                  <a:srgbClr val="777877"/>
                </a:solidFill>
                <a:latin typeface="Calibri"/>
              </a:rPr>
              <a:t>Strumento contabile in grado di fornire una </a:t>
            </a:r>
            <a:r>
              <a:rPr lang="it-IT" sz="1600" b="1" dirty="0">
                <a:solidFill>
                  <a:srgbClr val="777877"/>
                </a:solidFill>
                <a:latin typeface="Calibri"/>
              </a:rPr>
              <a:t>rappresentazione unitaria e coerente dei flussi energetici</a:t>
            </a:r>
            <a:r>
              <a:rPr lang="it-IT" sz="1600" dirty="0">
                <a:solidFill>
                  <a:srgbClr val="777877"/>
                </a:solidFill>
                <a:latin typeface="Calibri"/>
              </a:rPr>
              <a:t> (produzione, importazione, esportazione, acquisto, vendita, trasporto, trasformazione, utilizzazione) di un certo impianto o area geografica </a:t>
            </a:r>
            <a:r>
              <a:rPr lang="it-IT" sz="1600" b="1" dirty="0">
                <a:solidFill>
                  <a:srgbClr val="777877"/>
                </a:solidFill>
                <a:latin typeface="Calibri"/>
              </a:rPr>
              <a:t>in un dato periodo di tempo</a:t>
            </a:r>
            <a:r>
              <a:rPr lang="it-IT" sz="1600" dirty="0">
                <a:solidFill>
                  <a:srgbClr val="777877"/>
                </a:solidFill>
                <a:latin typeface="Calibri"/>
              </a:rPr>
              <a:t>.</a:t>
            </a:r>
          </a:p>
          <a:p>
            <a:pPr algn="just"/>
            <a:endParaRPr lang="it-IT" sz="1600" dirty="0">
              <a:solidFill>
                <a:srgbClr val="777877"/>
              </a:solidFill>
              <a:latin typeface="Calibri"/>
            </a:endParaRPr>
          </a:p>
          <a:p>
            <a:pPr algn="just"/>
            <a:r>
              <a:rPr lang="it-IT" sz="1600" dirty="0">
                <a:solidFill>
                  <a:srgbClr val="777877"/>
                </a:solidFill>
                <a:latin typeface="Calibri"/>
              </a:rPr>
              <a:t>Normalmente, i bilanci riportano le quantità di energia necessarie per il fabbisogno energetico espresse in quantità equivalenti di un solo tipo di energia primaria: in generale di petrolio (</a:t>
            </a:r>
            <a:r>
              <a:rPr lang="it-IT" sz="1600" b="1" dirty="0">
                <a:solidFill>
                  <a:srgbClr val="777877"/>
                </a:solidFill>
                <a:latin typeface="Calibri"/>
              </a:rPr>
              <a:t>tep – </a:t>
            </a:r>
            <a:r>
              <a:rPr lang="it-IT" sz="1600" b="1" dirty="0" err="1">
                <a:solidFill>
                  <a:srgbClr val="777877"/>
                </a:solidFill>
                <a:latin typeface="Calibri"/>
              </a:rPr>
              <a:t>tonnelate</a:t>
            </a:r>
            <a:r>
              <a:rPr lang="it-IT" sz="1600" b="1" dirty="0">
                <a:solidFill>
                  <a:srgbClr val="777877"/>
                </a:solidFill>
                <a:latin typeface="Calibri"/>
              </a:rPr>
              <a:t> equivalenti di petrolio</a:t>
            </a:r>
            <a:r>
              <a:rPr lang="it-IT" sz="1600" dirty="0">
                <a:solidFill>
                  <a:srgbClr val="777877"/>
                </a:solidFill>
                <a:latin typeface="Calibri"/>
              </a:rPr>
              <a:t>).</a:t>
            </a:r>
          </a:p>
          <a:p>
            <a:pPr algn="just"/>
            <a:endParaRPr lang="it-IT" sz="1600" dirty="0">
              <a:solidFill>
                <a:srgbClr val="777877"/>
              </a:solidFill>
              <a:latin typeface="Calibri"/>
            </a:endParaRPr>
          </a:p>
        </p:txBody>
      </p:sp>
      <p:pic>
        <p:nvPicPr>
          <p:cNvPr id="14" name="Immagine 13" descr="LOGO_EDISON.png">
            <a:extLst>
              <a:ext uri="{FF2B5EF4-FFF2-40B4-BE49-F238E27FC236}">
                <a16:creationId xmlns:a16="http://schemas.microsoft.com/office/drawing/2014/main" id="{AB338838-2D36-4325-B21C-08911AC85E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pic>
        <p:nvPicPr>
          <p:cNvPr id="4" name="Elemento grafico 3">
            <a:extLst>
              <a:ext uri="{FF2B5EF4-FFF2-40B4-BE49-F238E27FC236}">
                <a16:creationId xmlns:a16="http://schemas.microsoft.com/office/drawing/2014/main" id="{BAEAC7C0-0BE1-4120-819D-2742AD8E9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0147" y="1295400"/>
            <a:ext cx="1138072" cy="792329"/>
          </a:xfrm>
          <a:prstGeom prst="rect">
            <a:avLst/>
          </a:prstGeom>
        </p:spPr>
      </p:pic>
      <p:sp>
        <p:nvSpPr>
          <p:cNvPr id="10" name="Segnaposto numero diapositiva 4">
            <a:extLst>
              <a:ext uri="{FF2B5EF4-FFF2-40B4-BE49-F238E27FC236}">
                <a16:creationId xmlns:a16="http://schemas.microsoft.com/office/drawing/2014/main" id="{61A89F52-C342-4A12-9449-5E41F24BBCB4}"/>
              </a:ext>
            </a:extLst>
          </p:cNvPr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4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91612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AC0CC7B-64AB-463F-9B05-B8A4A2017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DD7027F9-6E10-4EE5-8EE9-F38D1905D37B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1. I CONSUMI ENERGETICI E LA PRODUZIONE INDUSTRIALE </a:t>
            </a: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pic>
        <p:nvPicPr>
          <p:cNvPr id="4" name="Immagine 3" descr="LOGO_EDISON.png">
            <a:extLst>
              <a:ext uri="{FF2B5EF4-FFF2-40B4-BE49-F238E27FC236}">
                <a16:creationId xmlns:a16="http://schemas.microsoft.com/office/drawing/2014/main" id="{BB5F462C-F7D2-48B1-A06E-0769B80399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7" name="Segnaposto numero diapositiva 4">
            <a:extLst>
              <a:ext uri="{FF2B5EF4-FFF2-40B4-BE49-F238E27FC236}">
                <a16:creationId xmlns:a16="http://schemas.microsoft.com/office/drawing/2014/main" id="{C46A15A5-30B1-4139-BED1-782BCF3BE242}"/>
              </a:ext>
            </a:extLst>
          </p:cNvPr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5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4D03BC53-61F8-4B1D-8D48-8459011AF42F}"/>
              </a:ext>
            </a:extLst>
          </p:cNvPr>
          <p:cNvGrpSpPr/>
          <p:nvPr/>
        </p:nvGrpSpPr>
        <p:grpSpPr>
          <a:xfrm>
            <a:off x="7025814" y="1687905"/>
            <a:ext cx="1638961" cy="1744979"/>
            <a:chOff x="4158780" y="1383"/>
            <a:chExt cx="1128530" cy="1201531"/>
          </a:xfrm>
        </p:grpSpPr>
        <p:sp>
          <p:nvSpPr>
            <p:cNvPr id="14" name="Rettangolo con angoli arrotondati 13">
              <a:extLst>
                <a:ext uri="{FF2B5EF4-FFF2-40B4-BE49-F238E27FC236}">
                  <a16:creationId xmlns:a16="http://schemas.microsoft.com/office/drawing/2014/main" id="{AB2C1FF7-E468-4EB3-AD5C-F3B399601144}"/>
                </a:ext>
              </a:extLst>
            </p:cNvPr>
            <p:cNvSpPr/>
            <p:nvPr/>
          </p:nvSpPr>
          <p:spPr>
            <a:xfrm>
              <a:off x="4158780" y="1383"/>
              <a:ext cx="1128530" cy="1201531"/>
            </a:xfrm>
            <a:prstGeom prst="roundRect">
              <a:avLst>
                <a:gd name="adj" fmla="val 10000"/>
              </a:avLst>
            </a:pr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6151BFFA-3B24-488A-848F-5B678339F6B7}"/>
                </a:ext>
              </a:extLst>
            </p:cNvPr>
            <p:cNvSpPr txBox="1"/>
            <p:nvPr/>
          </p:nvSpPr>
          <p:spPr>
            <a:xfrm>
              <a:off x="4180894" y="23497"/>
              <a:ext cx="1106416" cy="11794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430" tIns="7620" rIns="11430" bIns="7620" numCol="1" spcCol="1270" anchor="ctr" anchorCtr="0">
              <a:noAutofit/>
            </a:bodyPr>
            <a:lstStyle/>
            <a:p>
              <a:pPr marL="0" lvl="0" indent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000" kern="1200" dirty="0"/>
                <a:t>Movimento</a:t>
              </a:r>
            </a:p>
            <a:p>
              <a:pPr marL="0" lvl="0" indent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000" dirty="0"/>
                <a:t>Riscaldamento</a:t>
              </a:r>
            </a:p>
            <a:p>
              <a:pPr marL="0" lvl="0" indent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000" kern="1200" dirty="0"/>
                <a:t>Raffrescamento</a:t>
              </a:r>
            </a:p>
            <a:p>
              <a:pPr marL="0" lvl="0" indent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000" dirty="0"/>
                <a:t>Concentrazione</a:t>
              </a:r>
            </a:p>
            <a:p>
              <a:pPr marL="0" lvl="0" indent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000" kern="1200" dirty="0"/>
                <a:t>Separazione</a:t>
              </a:r>
            </a:p>
            <a:p>
              <a:pPr marL="0" lvl="0" indent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000" dirty="0"/>
                <a:t>Fusione</a:t>
              </a:r>
            </a:p>
            <a:p>
              <a:pPr marL="0" lvl="0" indent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000" kern="1200" dirty="0"/>
                <a:t>Illuminazione</a:t>
              </a:r>
            </a:p>
            <a:p>
              <a:pPr marL="0" lvl="0" indent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000" dirty="0"/>
                <a:t>Comunicazione</a:t>
              </a:r>
              <a:endParaRPr lang="it-IT" sz="1000" kern="1200" dirty="0"/>
            </a:p>
          </p:txBody>
        </p:sp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27CC4F05-1C3F-4E17-AA4F-123B3EBEB74F}"/>
              </a:ext>
            </a:extLst>
          </p:cNvPr>
          <p:cNvGrpSpPr/>
          <p:nvPr/>
        </p:nvGrpSpPr>
        <p:grpSpPr>
          <a:xfrm>
            <a:off x="3725176" y="3754509"/>
            <a:ext cx="1192192" cy="589720"/>
            <a:chOff x="4535936" y="1230543"/>
            <a:chExt cx="820901" cy="406061"/>
          </a:xfrm>
        </p:grpSpPr>
        <p:sp>
          <p:nvSpPr>
            <p:cNvPr id="12" name="Rettangolo con angoli arrotondati 11">
              <a:extLst>
                <a:ext uri="{FF2B5EF4-FFF2-40B4-BE49-F238E27FC236}">
                  <a16:creationId xmlns:a16="http://schemas.microsoft.com/office/drawing/2014/main" id="{6DF3B371-92C6-4E18-A361-F44F8644A6C6}"/>
                </a:ext>
              </a:extLst>
            </p:cNvPr>
            <p:cNvSpPr/>
            <p:nvPr/>
          </p:nvSpPr>
          <p:spPr>
            <a:xfrm>
              <a:off x="4543132" y="1230543"/>
              <a:ext cx="810103" cy="406061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5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4F47DC7C-A51A-455B-8507-359614621EC3}"/>
                </a:ext>
              </a:extLst>
            </p:cNvPr>
            <p:cNvSpPr txBox="1"/>
            <p:nvPr/>
          </p:nvSpPr>
          <p:spPr>
            <a:xfrm>
              <a:off x="4535936" y="1261571"/>
              <a:ext cx="820901" cy="3440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17780" rIns="2667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200" kern="1200" dirty="0"/>
                <a:t>Perdite di trasformazione</a:t>
              </a:r>
            </a:p>
          </p:txBody>
        </p:sp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FC8046B8-4DAC-48D3-AB70-6360135106CA}"/>
              </a:ext>
            </a:extLst>
          </p:cNvPr>
          <p:cNvGrpSpPr/>
          <p:nvPr/>
        </p:nvGrpSpPr>
        <p:grpSpPr>
          <a:xfrm>
            <a:off x="3515600" y="1687905"/>
            <a:ext cx="1638961" cy="1409598"/>
            <a:chOff x="4158780" y="1383"/>
            <a:chExt cx="1128530" cy="1201531"/>
          </a:xfrm>
        </p:grpSpPr>
        <p:sp>
          <p:nvSpPr>
            <p:cNvPr id="23" name="Rettangolo con angoli arrotondati 22">
              <a:extLst>
                <a:ext uri="{FF2B5EF4-FFF2-40B4-BE49-F238E27FC236}">
                  <a16:creationId xmlns:a16="http://schemas.microsoft.com/office/drawing/2014/main" id="{DD287ECC-4AD9-4292-BDBC-5FBF600E2106}"/>
                </a:ext>
              </a:extLst>
            </p:cNvPr>
            <p:cNvSpPr/>
            <p:nvPr/>
          </p:nvSpPr>
          <p:spPr>
            <a:xfrm>
              <a:off x="4158780" y="1383"/>
              <a:ext cx="1128530" cy="1201531"/>
            </a:xfrm>
            <a:prstGeom prst="roundRect">
              <a:avLst>
                <a:gd name="adj" fmla="val 10000"/>
              </a:avLst>
            </a:pr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CasellaDiTesto 23">
              <a:extLst>
                <a:ext uri="{FF2B5EF4-FFF2-40B4-BE49-F238E27FC236}">
                  <a16:creationId xmlns:a16="http://schemas.microsoft.com/office/drawing/2014/main" id="{1E6AB322-BD11-4EAE-A512-8C7412EA9633}"/>
                </a:ext>
              </a:extLst>
            </p:cNvPr>
            <p:cNvSpPr txBox="1"/>
            <p:nvPr/>
          </p:nvSpPr>
          <p:spPr>
            <a:xfrm>
              <a:off x="4180894" y="23497"/>
              <a:ext cx="1106416" cy="11794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430" tIns="7620" rIns="11430" bIns="7620" numCol="1" spcCol="1270" anchor="ctr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000" kern="1200" dirty="0"/>
                <a:t>Centrale elettriche</a:t>
              </a:r>
            </a:p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000" kern="1200" dirty="0"/>
                <a:t>Raffinerie</a:t>
              </a:r>
            </a:p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000" kern="1200" dirty="0"/>
                <a:t>Trattamenti dei gas</a:t>
              </a:r>
            </a:p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000" kern="1200" dirty="0"/>
                <a:t>Cokerie</a:t>
              </a:r>
            </a:p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000" kern="1200" dirty="0"/>
                <a:t>Centrali termiche</a:t>
              </a:r>
            </a:p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000" kern="1200" dirty="0"/>
                <a:t>Teleriscaldamenti</a:t>
              </a:r>
            </a:p>
          </p:txBody>
        </p:sp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4DCCD146-F71C-41EF-85A4-D97277D47FB5}"/>
              </a:ext>
            </a:extLst>
          </p:cNvPr>
          <p:cNvGrpSpPr/>
          <p:nvPr/>
        </p:nvGrpSpPr>
        <p:grpSpPr>
          <a:xfrm>
            <a:off x="418375" y="1720021"/>
            <a:ext cx="2575559" cy="540917"/>
            <a:chOff x="4158780" y="1383"/>
            <a:chExt cx="1128530" cy="1201531"/>
          </a:xfrm>
        </p:grpSpPr>
        <p:sp>
          <p:nvSpPr>
            <p:cNvPr id="31" name="Rettangolo con angoli arrotondati 30">
              <a:extLst>
                <a:ext uri="{FF2B5EF4-FFF2-40B4-BE49-F238E27FC236}">
                  <a16:creationId xmlns:a16="http://schemas.microsoft.com/office/drawing/2014/main" id="{A1E4C004-0A8A-4D7F-941D-98C71F14D14F}"/>
                </a:ext>
              </a:extLst>
            </p:cNvPr>
            <p:cNvSpPr/>
            <p:nvPr/>
          </p:nvSpPr>
          <p:spPr>
            <a:xfrm>
              <a:off x="4158780" y="1383"/>
              <a:ext cx="1128530" cy="1201531"/>
            </a:xfrm>
            <a:prstGeom prst="roundRect">
              <a:avLst>
                <a:gd name="adj" fmla="val 10000"/>
              </a:avLst>
            </a:pr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CasellaDiTesto 31">
              <a:extLst>
                <a:ext uri="{FF2B5EF4-FFF2-40B4-BE49-F238E27FC236}">
                  <a16:creationId xmlns:a16="http://schemas.microsoft.com/office/drawing/2014/main" id="{E9809121-267C-40BA-B1C0-3BDB58DE2C0D}"/>
                </a:ext>
              </a:extLst>
            </p:cNvPr>
            <p:cNvSpPr txBox="1"/>
            <p:nvPr/>
          </p:nvSpPr>
          <p:spPr>
            <a:xfrm>
              <a:off x="4180894" y="23497"/>
              <a:ext cx="1106416" cy="11794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430" tIns="7620" rIns="11430" bIns="7620" numCol="1" spcCol="1270" anchor="ctr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000" kern="1200" dirty="0"/>
                <a:t>FONTI DI ENERGIA</a:t>
              </a:r>
            </a:p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000" kern="1200" dirty="0"/>
                <a:t>INTERNE O IMPORTATE</a:t>
              </a:r>
            </a:p>
          </p:txBody>
        </p:sp>
      </p:grp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710F720D-7678-4FB6-B204-48731A90C8BB}"/>
              </a:ext>
            </a:extLst>
          </p:cNvPr>
          <p:cNvGrpSpPr/>
          <p:nvPr/>
        </p:nvGrpSpPr>
        <p:grpSpPr>
          <a:xfrm>
            <a:off x="453824" y="2305916"/>
            <a:ext cx="1220215" cy="1965066"/>
            <a:chOff x="4460796" y="1202915"/>
            <a:chExt cx="962932" cy="497309"/>
          </a:xfrm>
        </p:grpSpPr>
        <p:sp>
          <p:nvSpPr>
            <p:cNvPr id="34" name="Rettangolo con angoli arrotondati 33">
              <a:extLst>
                <a:ext uri="{FF2B5EF4-FFF2-40B4-BE49-F238E27FC236}">
                  <a16:creationId xmlns:a16="http://schemas.microsoft.com/office/drawing/2014/main" id="{7B2527E0-BBF2-4B32-9E0E-50D54C476664}"/>
                </a:ext>
              </a:extLst>
            </p:cNvPr>
            <p:cNvSpPr/>
            <p:nvPr/>
          </p:nvSpPr>
          <p:spPr>
            <a:xfrm>
              <a:off x="4460796" y="1202915"/>
              <a:ext cx="962932" cy="497309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5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5" name="CasellaDiTesto 34">
              <a:extLst>
                <a:ext uri="{FF2B5EF4-FFF2-40B4-BE49-F238E27FC236}">
                  <a16:creationId xmlns:a16="http://schemas.microsoft.com/office/drawing/2014/main" id="{C57303E5-583E-4C96-B91B-2A82590FDBEC}"/>
                </a:ext>
              </a:extLst>
            </p:cNvPr>
            <p:cNvSpPr txBox="1"/>
            <p:nvPr/>
          </p:nvSpPr>
          <p:spPr>
            <a:xfrm>
              <a:off x="4482910" y="1313438"/>
              <a:ext cx="940818" cy="3332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17780" rIns="2667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400" dirty="0"/>
                <a:t>RINNOVABILI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000" kern="1200" dirty="0"/>
                <a:t>Gravità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000" dirty="0"/>
                <a:t>Geotermica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000" dirty="0"/>
                <a:t>Solare diretto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000" kern="1200" dirty="0"/>
                <a:t>Biom</a:t>
              </a:r>
              <a:r>
                <a:rPr lang="it-IT" sz="1000" dirty="0"/>
                <a:t>asse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000" kern="1200" dirty="0"/>
                <a:t>Vento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000" dirty="0"/>
                <a:t>Onde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000" kern="1200" dirty="0"/>
                <a:t>Maree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it-IT" sz="1400" kern="1200" dirty="0"/>
            </a:p>
          </p:txBody>
        </p:sp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FCBE6859-4966-4D30-8EEE-2FCF4D101CDE}"/>
              </a:ext>
            </a:extLst>
          </p:cNvPr>
          <p:cNvGrpSpPr/>
          <p:nvPr/>
        </p:nvGrpSpPr>
        <p:grpSpPr>
          <a:xfrm>
            <a:off x="1753668" y="2298720"/>
            <a:ext cx="1220215" cy="1460764"/>
            <a:chOff x="4460796" y="1202915"/>
            <a:chExt cx="962932" cy="443775"/>
          </a:xfrm>
        </p:grpSpPr>
        <p:sp>
          <p:nvSpPr>
            <p:cNvPr id="37" name="Rettangolo con angoli arrotondati 36">
              <a:extLst>
                <a:ext uri="{FF2B5EF4-FFF2-40B4-BE49-F238E27FC236}">
                  <a16:creationId xmlns:a16="http://schemas.microsoft.com/office/drawing/2014/main" id="{D6D9D3A1-AE7B-4A47-B433-BB1FD9314EDA}"/>
                </a:ext>
              </a:extLst>
            </p:cNvPr>
            <p:cNvSpPr/>
            <p:nvPr/>
          </p:nvSpPr>
          <p:spPr>
            <a:xfrm>
              <a:off x="4460796" y="1202915"/>
              <a:ext cx="962932" cy="420349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5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" name="CasellaDiTesto 37">
              <a:extLst>
                <a:ext uri="{FF2B5EF4-FFF2-40B4-BE49-F238E27FC236}">
                  <a16:creationId xmlns:a16="http://schemas.microsoft.com/office/drawing/2014/main" id="{83A19657-7EBD-4063-B239-534A0DA9B879}"/>
                </a:ext>
              </a:extLst>
            </p:cNvPr>
            <p:cNvSpPr txBox="1"/>
            <p:nvPr/>
          </p:nvSpPr>
          <p:spPr>
            <a:xfrm>
              <a:off x="4482910" y="1313438"/>
              <a:ext cx="940818" cy="3332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17780" rIns="2667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400" dirty="0"/>
                <a:t>FOSSILI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000" kern="1200" dirty="0"/>
                <a:t>Oli minerali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000" dirty="0"/>
                <a:t>Gas naturale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000" dirty="0"/>
                <a:t>Carboni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000" dirty="0"/>
                <a:t>Uranio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it-IT" sz="1000" kern="1200" dirty="0"/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it-IT" sz="1400" kern="1200" dirty="0"/>
            </a:p>
          </p:txBody>
        </p:sp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E690DCB8-5185-46C3-AF12-BE0C1445E741}"/>
              </a:ext>
            </a:extLst>
          </p:cNvPr>
          <p:cNvGrpSpPr/>
          <p:nvPr/>
        </p:nvGrpSpPr>
        <p:grpSpPr>
          <a:xfrm>
            <a:off x="5583535" y="3754509"/>
            <a:ext cx="1176510" cy="589720"/>
            <a:chOff x="4543132" y="1230543"/>
            <a:chExt cx="810103" cy="406061"/>
          </a:xfrm>
        </p:grpSpPr>
        <p:sp>
          <p:nvSpPr>
            <p:cNvPr id="40" name="Rettangolo con angoli arrotondati 39">
              <a:extLst>
                <a:ext uri="{FF2B5EF4-FFF2-40B4-BE49-F238E27FC236}">
                  <a16:creationId xmlns:a16="http://schemas.microsoft.com/office/drawing/2014/main" id="{FF979390-2AA8-47CD-BD6B-09E16C19B37B}"/>
                </a:ext>
              </a:extLst>
            </p:cNvPr>
            <p:cNvSpPr/>
            <p:nvPr/>
          </p:nvSpPr>
          <p:spPr>
            <a:xfrm>
              <a:off x="4543132" y="1230543"/>
              <a:ext cx="810103" cy="406061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5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1" name="CasellaDiTesto 40">
              <a:extLst>
                <a:ext uri="{FF2B5EF4-FFF2-40B4-BE49-F238E27FC236}">
                  <a16:creationId xmlns:a16="http://schemas.microsoft.com/office/drawing/2014/main" id="{0B9180BD-0731-4E4D-923A-5C4BD49A86D5}"/>
                </a:ext>
              </a:extLst>
            </p:cNvPr>
            <p:cNvSpPr txBox="1"/>
            <p:nvPr/>
          </p:nvSpPr>
          <p:spPr>
            <a:xfrm>
              <a:off x="4566352" y="1261232"/>
              <a:ext cx="769081" cy="3479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17780" rIns="2667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200" kern="1200" dirty="0"/>
                <a:t>Perdite di distribuzione</a:t>
              </a:r>
            </a:p>
          </p:txBody>
        </p:sp>
      </p:grpSp>
      <p:cxnSp>
        <p:nvCxnSpPr>
          <p:cNvPr id="43" name="Connettore 2 42">
            <a:extLst>
              <a:ext uri="{FF2B5EF4-FFF2-40B4-BE49-F238E27FC236}">
                <a16:creationId xmlns:a16="http://schemas.microsoft.com/office/drawing/2014/main" id="{B7551424-CA68-443E-90C3-3B06BE03B93A}"/>
              </a:ext>
            </a:extLst>
          </p:cNvPr>
          <p:cNvCxnSpPr/>
          <p:nvPr/>
        </p:nvCxnSpPr>
        <p:spPr>
          <a:xfrm>
            <a:off x="3065745" y="2260938"/>
            <a:ext cx="449855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4" name="Connettore 2 43">
            <a:extLst>
              <a:ext uri="{FF2B5EF4-FFF2-40B4-BE49-F238E27FC236}">
                <a16:creationId xmlns:a16="http://schemas.microsoft.com/office/drawing/2014/main" id="{B5EBA5D5-5FF3-429D-92E3-87AF554CCC1E}"/>
              </a:ext>
            </a:extLst>
          </p:cNvPr>
          <p:cNvCxnSpPr>
            <a:cxnSpLocks/>
          </p:cNvCxnSpPr>
          <p:nvPr/>
        </p:nvCxnSpPr>
        <p:spPr>
          <a:xfrm>
            <a:off x="5245613" y="2254954"/>
            <a:ext cx="1681585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6" name="Connettore 2 45">
            <a:extLst>
              <a:ext uri="{FF2B5EF4-FFF2-40B4-BE49-F238E27FC236}">
                <a16:creationId xmlns:a16="http://schemas.microsoft.com/office/drawing/2014/main" id="{7D7E0110-6883-4D17-B358-0619CDA55253}"/>
              </a:ext>
            </a:extLst>
          </p:cNvPr>
          <p:cNvCxnSpPr>
            <a:cxnSpLocks/>
          </p:cNvCxnSpPr>
          <p:nvPr/>
        </p:nvCxnSpPr>
        <p:spPr>
          <a:xfrm>
            <a:off x="4323047" y="3097503"/>
            <a:ext cx="0" cy="58487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4" name="Connettore 2 53">
            <a:extLst>
              <a:ext uri="{FF2B5EF4-FFF2-40B4-BE49-F238E27FC236}">
                <a16:creationId xmlns:a16="http://schemas.microsoft.com/office/drawing/2014/main" id="{EF00D18E-B2BF-44E6-BA8D-A7DE67347D01}"/>
              </a:ext>
            </a:extLst>
          </p:cNvPr>
          <p:cNvCxnSpPr>
            <a:cxnSpLocks/>
          </p:cNvCxnSpPr>
          <p:nvPr/>
        </p:nvCxnSpPr>
        <p:spPr>
          <a:xfrm>
            <a:off x="6151847" y="2260938"/>
            <a:ext cx="0" cy="136720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6" name="Rettangolo 55">
            <a:extLst>
              <a:ext uri="{FF2B5EF4-FFF2-40B4-BE49-F238E27FC236}">
                <a16:creationId xmlns:a16="http://schemas.microsoft.com/office/drawing/2014/main" id="{E602CBFB-7EFD-47A5-92AC-1009D88C8443}"/>
              </a:ext>
            </a:extLst>
          </p:cNvPr>
          <p:cNvSpPr/>
          <p:nvPr/>
        </p:nvSpPr>
        <p:spPr>
          <a:xfrm>
            <a:off x="418375" y="1044342"/>
            <a:ext cx="25555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400" b="1" dirty="0">
                <a:solidFill>
                  <a:srgbClr val="777877"/>
                </a:solidFill>
                <a:latin typeface="Calibri"/>
              </a:rPr>
              <a:t>SETTORE PRIMARIO</a:t>
            </a:r>
          </a:p>
          <a:p>
            <a:pPr algn="ctr"/>
            <a:r>
              <a:rPr lang="it-IT" sz="1400" b="1" dirty="0">
                <a:solidFill>
                  <a:srgbClr val="777877"/>
                </a:solidFill>
                <a:latin typeface="Calibri"/>
              </a:rPr>
              <a:t>GIACIMENTI NATURALI</a:t>
            </a:r>
            <a:endParaRPr lang="it-IT" sz="1400" dirty="0">
              <a:solidFill>
                <a:srgbClr val="777877"/>
              </a:solidFill>
              <a:latin typeface="Calibri"/>
            </a:endParaRPr>
          </a:p>
        </p:txBody>
      </p:sp>
      <p:sp>
        <p:nvSpPr>
          <p:cNvPr id="57" name="Rettangolo 56">
            <a:extLst>
              <a:ext uri="{FF2B5EF4-FFF2-40B4-BE49-F238E27FC236}">
                <a16:creationId xmlns:a16="http://schemas.microsoft.com/office/drawing/2014/main" id="{24EC8DD5-73EF-4763-B66E-EC9A4C946916}"/>
              </a:ext>
            </a:extLst>
          </p:cNvPr>
          <p:cNvSpPr/>
          <p:nvPr/>
        </p:nvSpPr>
        <p:spPr>
          <a:xfrm>
            <a:off x="3138000" y="929517"/>
            <a:ext cx="24262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400" b="1" dirty="0">
                <a:solidFill>
                  <a:srgbClr val="777877"/>
                </a:solidFill>
                <a:latin typeface="Calibri"/>
              </a:rPr>
              <a:t>INDUSTRIA DELL’ENERGIA</a:t>
            </a:r>
          </a:p>
          <a:p>
            <a:pPr algn="ctr"/>
            <a:r>
              <a:rPr lang="it-IT" sz="1400" b="1" dirty="0">
                <a:solidFill>
                  <a:srgbClr val="777877"/>
                </a:solidFill>
                <a:latin typeface="Calibri"/>
              </a:rPr>
              <a:t>TRASFORMAZIONE NEI VETTORI ENERGETICI</a:t>
            </a:r>
            <a:endParaRPr lang="it-IT" sz="1400" dirty="0">
              <a:solidFill>
                <a:srgbClr val="777877"/>
              </a:solidFill>
              <a:latin typeface="Calibri"/>
            </a:endParaRPr>
          </a:p>
        </p:txBody>
      </p:sp>
      <p:sp>
        <p:nvSpPr>
          <p:cNvPr id="58" name="Rettangolo 57">
            <a:extLst>
              <a:ext uri="{FF2B5EF4-FFF2-40B4-BE49-F238E27FC236}">
                <a16:creationId xmlns:a16="http://schemas.microsoft.com/office/drawing/2014/main" id="{065111AD-22B8-487F-AA87-105276A78AD8}"/>
              </a:ext>
            </a:extLst>
          </p:cNvPr>
          <p:cNvSpPr/>
          <p:nvPr/>
        </p:nvSpPr>
        <p:spPr>
          <a:xfrm>
            <a:off x="6556127" y="1100651"/>
            <a:ext cx="25555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400" b="1" dirty="0">
                <a:solidFill>
                  <a:srgbClr val="777877"/>
                </a:solidFill>
                <a:latin typeface="Calibri"/>
              </a:rPr>
              <a:t>UTENTI FINALI</a:t>
            </a:r>
            <a:endParaRPr lang="it-IT" sz="1400" dirty="0">
              <a:solidFill>
                <a:srgbClr val="777877"/>
              </a:solidFill>
              <a:latin typeface="Calibri"/>
            </a:endParaRPr>
          </a:p>
        </p:txBody>
      </p:sp>
      <p:sp>
        <p:nvSpPr>
          <p:cNvPr id="59" name="Rettangolo 58">
            <a:extLst>
              <a:ext uri="{FF2B5EF4-FFF2-40B4-BE49-F238E27FC236}">
                <a16:creationId xmlns:a16="http://schemas.microsoft.com/office/drawing/2014/main" id="{89F17CC3-A1E4-4A08-B535-35C29739ABD5}"/>
              </a:ext>
            </a:extLst>
          </p:cNvPr>
          <p:cNvSpPr/>
          <p:nvPr/>
        </p:nvSpPr>
        <p:spPr>
          <a:xfrm>
            <a:off x="5520391" y="1954116"/>
            <a:ext cx="12777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Calibri"/>
              </a:rPr>
              <a:t>distribuzione</a:t>
            </a:r>
          </a:p>
        </p:txBody>
      </p:sp>
      <p:sp>
        <p:nvSpPr>
          <p:cNvPr id="60" name="Rettangolo 59">
            <a:extLst>
              <a:ext uri="{FF2B5EF4-FFF2-40B4-BE49-F238E27FC236}">
                <a16:creationId xmlns:a16="http://schemas.microsoft.com/office/drawing/2014/main" id="{C4B5FBA9-9AE5-42FB-97FA-6F949AF655D1}"/>
              </a:ext>
            </a:extLst>
          </p:cNvPr>
          <p:cNvSpPr/>
          <p:nvPr/>
        </p:nvSpPr>
        <p:spPr>
          <a:xfrm>
            <a:off x="8019832" y="4473690"/>
            <a:ext cx="83935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dirty="0">
                <a:solidFill>
                  <a:schemeClr val="bg1">
                    <a:lumMod val="50000"/>
                  </a:schemeClr>
                </a:solidFill>
              </a:rPr>
              <a:t>Fonte: </a:t>
            </a:r>
            <a:r>
              <a:rPr lang="it-IT" sz="1000" dirty="0" err="1">
                <a:solidFill>
                  <a:schemeClr val="bg1">
                    <a:lumMod val="50000"/>
                  </a:schemeClr>
                </a:solidFill>
              </a:rPr>
              <a:t>Fire</a:t>
            </a:r>
            <a:endParaRPr lang="it-IT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663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CAAA119-BB6E-49ED-9DB3-4926472C90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D621DE41-60C0-4B35-BD0C-3D1D86BA2584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1. I CONSUMI ENERGETICI E LA PRODUZIONE INDUSTRIALE </a:t>
            </a: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pic>
        <p:nvPicPr>
          <p:cNvPr id="4" name="Immagine 3" descr="LOGO_EDISON.png">
            <a:extLst>
              <a:ext uri="{FF2B5EF4-FFF2-40B4-BE49-F238E27FC236}">
                <a16:creationId xmlns:a16="http://schemas.microsoft.com/office/drawing/2014/main" id="{C203F7EE-7B6D-4860-AADB-9FC1B2A45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7" name="Segnaposto numero diapositiva 4">
            <a:extLst>
              <a:ext uri="{FF2B5EF4-FFF2-40B4-BE49-F238E27FC236}">
                <a16:creationId xmlns:a16="http://schemas.microsoft.com/office/drawing/2014/main" id="{9880D0A8-0956-41D0-A77C-3E324A6C4624}"/>
              </a:ext>
            </a:extLst>
          </p:cNvPr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6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A7D8CCDE-508F-4CDA-87B0-97D45C9152BC}"/>
              </a:ext>
            </a:extLst>
          </p:cNvPr>
          <p:cNvSpPr/>
          <p:nvPr/>
        </p:nvSpPr>
        <p:spPr>
          <a:xfrm>
            <a:off x="6299183" y="1759887"/>
            <a:ext cx="249241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accent1"/>
                </a:solidFill>
                <a:latin typeface="Calibri"/>
              </a:rPr>
              <a:t>Nel 2019 la domanda finale di energia è diminuita dello 0,5% rispetto all’anno precedente attestandosi a 125,79 </a:t>
            </a:r>
            <a:r>
              <a:rPr lang="it-IT" sz="1400" dirty="0" err="1">
                <a:solidFill>
                  <a:schemeClr val="accent1"/>
                </a:solidFill>
                <a:latin typeface="Calibri"/>
              </a:rPr>
              <a:t>Mtep</a:t>
            </a:r>
            <a:r>
              <a:rPr lang="it-IT" sz="1400" dirty="0">
                <a:solidFill>
                  <a:schemeClr val="accent1"/>
                </a:solidFill>
                <a:latin typeface="Calibri"/>
              </a:rPr>
              <a:t>.</a:t>
            </a:r>
          </a:p>
          <a:p>
            <a:endParaRPr lang="it-IT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1200" dirty="0">
                <a:solidFill>
                  <a:srgbClr val="777877"/>
                </a:solidFill>
                <a:latin typeface="Calibri"/>
              </a:rPr>
              <a:t>La diminuzione ha riguardato tutti i settori, tranne gli usi civili e i trasporti. </a:t>
            </a:r>
          </a:p>
          <a:p>
            <a:pPr algn="just"/>
            <a:endParaRPr lang="it-IT" sz="1200" dirty="0">
              <a:solidFill>
                <a:srgbClr val="777877"/>
              </a:solidFill>
              <a:latin typeface="Calibri"/>
            </a:endParaRPr>
          </a:p>
          <a:p>
            <a:pPr algn="just"/>
            <a:r>
              <a:rPr lang="it-IT" sz="1200" dirty="0">
                <a:solidFill>
                  <a:srgbClr val="777877"/>
                </a:solidFill>
                <a:latin typeface="Calibri"/>
              </a:rPr>
              <a:t>Tra le fonti di approvvigionamento degli impieghi finali, le fonti rinnovabili hanno fatto segnare l’aumento maggiore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F6D4B588-BD70-4AE9-9A36-E92D41966B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038" y="1219609"/>
            <a:ext cx="5825580" cy="3094221"/>
          </a:xfrm>
          <a:prstGeom prst="rect">
            <a:avLst/>
          </a:prstGeom>
        </p:spPr>
      </p:pic>
      <p:sp>
        <p:nvSpPr>
          <p:cNvPr id="26" name="Rettangolo 25">
            <a:extLst>
              <a:ext uri="{FF2B5EF4-FFF2-40B4-BE49-F238E27FC236}">
                <a16:creationId xmlns:a16="http://schemas.microsoft.com/office/drawing/2014/main" id="{70F4823B-6674-4388-B39B-8EC3E806FF2A}"/>
              </a:ext>
            </a:extLst>
          </p:cNvPr>
          <p:cNvSpPr/>
          <p:nvPr/>
        </p:nvSpPr>
        <p:spPr>
          <a:xfrm>
            <a:off x="3091769" y="4473690"/>
            <a:ext cx="582558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dirty="0">
                <a:solidFill>
                  <a:schemeClr val="bg1">
                    <a:lumMod val="50000"/>
                  </a:schemeClr>
                </a:solidFill>
              </a:rPr>
              <a:t>Fonte: Ministero dello Sviluppo Economico – Bilancio Energetico Nazionale serie storica – (2019 provvisorio)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5A2AB70E-888F-4775-98EC-2A08682FD2B6}"/>
              </a:ext>
            </a:extLst>
          </p:cNvPr>
          <p:cNvSpPr/>
          <p:nvPr/>
        </p:nvSpPr>
        <p:spPr>
          <a:xfrm>
            <a:off x="811751" y="908301"/>
            <a:ext cx="50038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it-IT" sz="1600" b="1" dirty="0">
                <a:solidFill>
                  <a:prstClr val="white">
                    <a:lumMod val="50000"/>
                  </a:prstClr>
                </a:solidFill>
              </a:rPr>
              <a:t>Situazione Italia – Andamento impieghi energetici finali</a:t>
            </a:r>
          </a:p>
        </p:txBody>
      </p:sp>
    </p:spTree>
    <p:extLst>
      <p:ext uri="{BB962C8B-B14F-4D97-AF65-F5344CB8AC3E}">
        <p14:creationId xmlns:p14="http://schemas.microsoft.com/office/powerpoint/2010/main" val="3709012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A0C6E0C-8936-499D-9515-CA23AFDAE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BAB2F6A4-F839-48BC-99CB-47D2E38BAEE5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1. I CONSUMI ENERGETICI E LA PRODUZIONE INDUSTRIALE </a:t>
            </a: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pic>
        <p:nvPicPr>
          <p:cNvPr id="4" name="Immagine 3" descr="LOGO_EDISON.png">
            <a:extLst>
              <a:ext uri="{FF2B5EF4-FFF2-40B4-BE49-F238E27FC236}">
                <a16:creationId xmlns:a16="http://schemas.microsoft.com/office/drawing/2014/main" id="{C8CD9434-8CE9-4B1B-BD8E-B0C661B61E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7" name="Segnaposto numero diapositiva 4">
            <a:extLst>
              <a:ext uri="{FF2B5EF4-FFF2-40B4-BE49-F238E27FC236}">
                <a16:creationId xmlns:a16="http://schemas.microsoft.com/office/drawing/2014/main" id="{C3F8B4AF-A663-43F2-8A2A-9B72F0DFAF2D}"/>
              </a:ext>
            </a:extLst>
          </p:cNvPr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7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1D49108-6167-4499-83A5-8657B75EBDB2}"/>
              </a:ext>
            </a:extLst>
          </p:cNvPr>
          <p:cNvSpPr/>
          <p:nvPr/>
        </p:nvSpPr>
        <p:spPr>
          <a:xfrm>
            <a:off x="811751" y="908301"/>
            <a:ext cx="50038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it-IT" sz="1600" b="1" dirty="0">
                <a:solidFill>
                  <a:prstClr val="white">
                    <a:lumMod val="50000"/>
                  </a:prstClr>
                </a:solidFill>
              </a:rPr>
              <a:t>Situazione Italia – Impieghi energetici finali 2019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F770BB7-B668-478C-8608-53754127C513}"/>
              </a:ext>
            </a:extLst>
          </p:cNvPr>
          <p:cNvSpPr/>
          <p:nvPr/>
        </p:nvSpPr>
        <p:spPr>
          <a:xfrm>
            <a:off x="3600039" y="4457152"/>
            <a:ext cx="543816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dirty="0">
                <a:solidFill>
                  <a:schemeClr val="bg1">
                    <a:lumMod val="50000"/>
                  </a:schemeClr>
                </a:solidFill>
              </a:rPr>
              <a:t>Fonte: Ministero dello Sviluppo Economico - Bilancio Energetico Nazionale. 2019 - Dati provvisori </a:t>
            </a:r>
          </a:p>
        </p:txBody>
      </p:sp>
      <p:graphicFrame>
        <p:nvGraphicFramePr>
          <p:cNvPr id="9" name="Tabella 10">
            <a:extLst>
              <a:ext uri="{FF2B5EF4-FFF2-40B4-BE49-F238E27FC236}">
                <a16:creationId xmlns:a16="http://schemas.microsoft.com/office/drawing/2014/main" id="{5BE3BF2B-FE3B-40BD-8808-DFF1BDEE4C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293167"/>
              </p:ext>
            </p:extLst>
          </p:nvPr>
        </p:nvGraphicFramePr>
        <p:xfrm>
          <a:off x="6073330" y="1413606"/>
          <a:ext cx="2624808" cy="27262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2404">
                  <a:extLst>
                    <a:ext uri="{9D8B030D-6E8A-4147-A177-3AD203B41FA5}">
                      <a16:colId xmlns:a16="http://schemas.microsoft.com/office/drawing/2014/main" val="2010745494"/>
                    </a:ext>
                  </a:extLst>
                </a:gridCol>
                <a:gridCol w="1312404">
                  <a:extLst>
                    <a:ext uri="{9D8B030D-6E8A-4147-A177-3AD203B41FA5}">
                      <a16:colId xmlns:a16="http://schemas.microsoft.com/office/drawing/2014/main" val="1106182446"/>
                    </a:ext>
                  </a:extLst>
                </a:gridCol>
              </a:tblGrid>
              <a:tr h="340776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it-IT" sz="12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+mn-cs"/>
                        </a:rPr>
                        <a:t>Settore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it-IT" sz="12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+mn-cs"/>
                        </a:rPr>
                        <a:t>Mtep</a:t>
                      </a:r>
                      <a:endParaRPr lang="it-IT" sz="1200" b="1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879045"/>
                  </a:ext>
                </a:extLst>
              </a:tr>
              <a:tr h="340776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Industria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26,897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306814"/>
                  </a:ext>
                </a:extLst>
              </a:tr>
              <a:tr h="340776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Usi non energetici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5,087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207439243"/>
                  </a:ext>
                </a:extLst>
              </a:tr>
              <a:tr h="340776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Trasporti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40,422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08350858"/>
                  </a:ext>
                </a:extLst>
              </a:tr>
              <a:tr h="340776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Bunkeraggi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3,106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97878352"/>
                  </a:ext>
                </a:extLst>
              </a:tr>
              <a:tr h="340776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Usi Civili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47,393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94813933"/>
                  </a:ext>
                </a:extLst>
              </a:tr>
              <a:tr h="340776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Agricoltura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2,885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227481498"/>
                  </a:ext>
                </a:extLst>
              </a:tr>
              <a:tr h="340776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b="1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Totale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125,79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2523208"/>
                  </a:ext>
                </a:extLst>
              </a:tr>
            </a:tbl>
          </a:graphicData>
        </a:graphic>
      </p:graphicFrame>
      <p:graphicFrame>
        <p:nvGraphicFramePr>
          <p:cNvPr id="13" name="Grafico 12">
            <a:extLst>
              <a:ext uri="{FF2B5EF4-FFF2-40B4-BE49-F238E27FC236}">
                <a16:creationId xmlns:a16="http://schemas.microsoft.com/office/drawing/2014/main" id="{4AC5CA0E-6808-47FB-83AE-A39AB9A154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8719925"/>
              </p:ext>
            </p:extLst>
          </p:nvPr>
        </p:nvGraphicFramePr>
        <p:xfrm>
          <a:off x="402779" y="1254857"/>
          <a:ext cx="5007930" cy="3338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Ovale 13">
            <a:extLst>
              <a:ext uri="{FF2B5EF4-FFF2-40B4-BE49-F238E27FC236}">
                <a16:creationId xmlns:a16="http://schemas.microsoft.com/office/drawing/2014/main" id="{722A75D4-CAA3-4114-A988-6A11A2A23A35}"/>
              </a:ext>
            </a:extLst>
          </p:cNvPr>
          <p:cNvSpPr/>
          <p:nvPr/>
        </p:nvSpPr>
        <p:spPr>
          <a:xfrm>
            <a:off x="3766291" y="1876316"/>
            <a:ext cx="954911" cy="607968"/>
          </a:xfrm>
          <a:prstGeom prst="ellipse">
            <a:avLst/>
          </a:prstGeom>
          <a:noFill/>
          <a:ln>
            <a:solidFill>
              <a:srgbClr val="00529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7449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87F8797-526B-4F64-A6C7-FEAA34BEC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D29C4F11-2D43-4973-A0C0-8166AFBDF732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1. I CONSUMI ENERGETICI E LA PRODUZIONE INDUSTRIALE </a:t>
            </a: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pic>
        <p:nvPicPr>
          <p:cNvPr id="4" name="Immagine 3" descr="LOGO_EDISON.png">
            <a:extLst>
              <a:ext uri="{FF2B5EF4-FFF2-40B4-BE49-F238E27FC236}">
                <a16:creationId xmlns:a16="http://schemas.microsoft.com/office/drawing/2014/main" id="{C5E36DBF-1887-4576-A200-474A592223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7" name="Segnaposto numero diapositiva 4">
            <a:extLst>
              <a:ext uri="{FF2B5EF4-FFF2-40B4-BE49-F238E27FC236}">
                <a16:creationId xmlns:a16="http://schemas.microsoft.com/office/drawing/2014/main" id="{09267B6C-EF88-48AA-A34E-6762FD68458D}"/>
              </a:ext>
            </a:extLst>
          </p:cNvPr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8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4C682773-FDB1-4C30-A92B-74C2E1F1BB47}"/>
              </a:ext>
            </a:extLst>
          </p:cNvPr>
          <p:cNvSpPr/>
          <p:nvPr/>
        </p:nvSpPr>
        <p:spPr>
          <a:xfrm>
            <a:off x="804194" y="908301"/>
            <a:ext cx="56268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it-IT" sz="1600" b="1" dirty="0">
                <a:solidFill>
                  <a:prstClr val="white">
                    <a:lumMod val="50000"/>
                  </a:prstClr>
                </a:solidFill>
              </a:rPr>
              <a:t>Situazione Italia – Impieghi energetici finali 1990-2018 Industria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A9E154B-8D00-4619-9754-6F48744D88CC}"/>
              </a:ext>
            </a:extLst>
          </p:cNvPr>
          <p:cNvSpPr/>
          <p:nvPr/>
        </p:nvSpPr>
        <p:spPr>
          <a:xfrm>
            <a:off x="7345428" y="4457152"/>
            <a:ext cx="158697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dirty="0">
                <a:solidFill>
                  <a:schemeClr val="bg1">
                    <a:lumMod val="50000"/>
                  </a:schemeClr>
                </a:solidFill>
              </a:rPr>
              <a:t>Fonte: RAEE 2020 - ENEA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7F318495-FA25-4B92-8568-FB75A2F12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716" y="1339142"/>
            <a:ext cx="6032810" cy="311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463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44618C5-AAC8-4CE2-AEF8-7A7BBC5631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93C267DA-8CD8-4A4D-808F-B1C3801816DB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1. I CONSUMI ENERGETICI E LA PRODUZIONE INDUSTRIALE </a:t>
            </a: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pic>
        <p:nvPicPr>
          <p:cNvPr id="4" name="Immagine 3" descr="LOGO_EDISON.png">
            <a:extLst>
              <a:ext uri="{FF2B5EF4-FFF2-40B4-BE49-F238E27FC236}">
                <a16:creationId xmlns:a16="http://schemas.microsoft.com/office/drawing/2014/main" id="{6048C4C0-7756-4A69-972D-1747CA317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7" name="Segnaposto numero diapositiva 4">
            <a:extLst>
              <a:ext uri="{FF2B5EF4-FFF2-40B4-BE49-F238E27FC236}">
                <a16:creationId xmlns:a16="http://schemas.microsoft.com/office/drawing/2014/main" id="{D153309D-3E62-40B4-9992-403659F1E2E6}"/>
              </a:ext>
            </a:extLst>
          </p:cNvPr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9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AB203020-829F-459A-B261-9CEDE76AD464}"/>
              </a:ext>
            </a:extLst>
          </p:cNvPr>
          <p:cNvSpPr/>
          <p:nvPr/>
        </p:nvSpPr>
        <p:spPr>
          <a:xfrm>
            <a:off x="811751" y="908301"/>
            <a:ext cx="56268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it-IT" sz="1600" b="1" dirty="0">
                <a:solidFill>
                  <a:prstClr val="white">
                    <a:lumMod val="50000"/>
                  </a:prstClr>
                </a:solidFill>
              </a:rPr>
              <a:t>Situazione Italia – Impieghi energetici finali 2019 Industria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BDF9C64-FECC-48AA-A269-9CA477B604E4}"/>
              </a:ext>
            </a:extLst>
          </p:cNvPr>
          <p:cNvSpPr/>
          <p:nvPr/>
        </p:nvSpPr>
        <p:spPr>
          <a:xfrm>
            <a:off x="3619816" y="4457152"/>
            <a:ext cx="526724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dirty="0">
                <a:solidFill>
                  <a:schemeClr val="bg1">
                    <a:lumMod val="50000"/>
                  </a:schemeClr>
                </a:solidFill>
              </a:rPr>
              <a:t>Fonte: Ministero dello Sviluppo Economico - Bilancio Energetico Nazionale. 2019 - Dati provvisori </a:t>
            </a:r>
          </a:p>
        </p:txBody>
      </p:sp>
      <p:graphicFrame>
        <p:nvGraphicFramePr>
          <p:cNvPr id="12" name="Tabella 10">
            <a:extLst>
              <a:ext uri="{FF2B5EF4-FFF2-40B4-BE49-F238E27FC236}">
                <a16:creationId xmlns:a16="http://schemas.microsoft.com/office/drawing/2014/main" id="{D02C86B4-5315-4DAD-BEFC-5B22817871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4161037"/>
              </p:ext>
            </p:extLst>
          </p:nvPr>
        </p:nvGraphicFramePr>
        <p:xfrm>
          <a:off x="6073330" y="1413606"/>
          <a:ext cx="2624808" cy="23854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2404">
                  <a:extLst>
                    <a:ext uri="{9D8B030D-6E8A-4147-A177-3AD203B41FA5}">
                      <a16:colId xmlns:a16="http://schemas.microsoft.com/office/drawing/2014/main" val="2010745494"/>
                    </a:ext>
                  </a:extLst>
                </a:gridCol>
                <a:gridCol w="1312404">
                  <a:extLst>
                    <a:ext uri="{9D8B030D-6E8A-4147-A177-3AD203B41FA5}">
                      <a16:colId xmlns:a16="http://schemas.microsoft.com/office/drawing/2014/main" val="1106182446"/>
                    </a:ext>
                  </a:extLst>
                </a:gridCol>
              </a:tblGrid>
              <a:tr h="340776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it-IT" sz="12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+mn-cs"/>
                        </a:rPr>
                        <a:t>Tipologia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it-IT" sz="12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+mn-cs"/>
                        </a:rPr>
                        <a:t>Mtep</a:t>
                      </a:r>
                      <a:endParaRPr lang="it-IT" sz="1200" b="1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879045"/>
                  </a:ext>
                </a:extLst>
              </a:tr>
              <a:tr h="340776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Solidi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2,198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8306814"/>
                  </a:ext>
                </a:extLst>
              </a:tr>
              <a:tr h="340776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Energia Elettrica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9,228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207439243"/>
                  </a:ext>
                </a:extLst>
              </a:tr>
              <a:tr h="340776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Prodotti petroliferi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2,92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08350858"/>
                  </a:ext>
                </a:extLst>
              </a:tr>
              <a:tr h="340776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Gas naturale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12,44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97878352"/>
                  </a:ext>
                </a:extLst>
              </a:tr>
              <a:tr h="340776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Rinnovabili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0,111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94813933"/>
                  </a:ext>
                </a:extLst>
              </a:tr>
              <a:tr h="340776"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Totale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26,897</a:t>
                      </a:r>
                      <a:r>
                        <a:rPr lang="it-IT" sz="1400" b="1" i="0" u="none" strike="noStrike" kern="1200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481498"/>
                  </a:ext>
                </a:extLst>
              </a:tr>
            </a:tbl>
          </a:graphicData>
        </a:graphic>
      </p:graphicFrame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2AED1E1B-D970-40BE-928F-B60A3DFF4D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6614984"/>
              </p:ext>
            </p:extLst>
          </p:nvPr>
        </p:nvGraphicFramePr>
        <p:xfrm>
          <a:off x="402779" y="1254857"/>
          <a:ext cx="5007930" cy="3338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89898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C2B85BB-F54D-497F-9690-32B0CCE8B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E5BD5819-1CF8-4636-9D71-A2EDD444CAB5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1. I CONSUMI ENERGETICI E LA PRODUZIONE INDUSTRIALE </a:t>
            </a: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pic>
        <p:nvPicPr>
          <p:cNvPr id="4" name="Immagine 3" descr="LOGO_EDISON.png">
            <a:extLst>
              <a:ext uri="{FF2B5EF4-FFF2-40B4-BE49-F238E27FC236}">
                <a16:creationId xmlns:a16="http://schemas.microsoft.com/office/drawing/2014/main" id="{EC0AAA65-BA96-4F48-9A17-574D9871F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6" name="Segnaposto numero diapositiva 4">
            <a:extLst>
              <a:ext uri="{FF2B5EF4-FFF2-40B4-BE49-F238E27FC236}">
                <a16:creationId xmlns:a16="http://schemas.microsoft.com/office/drawing/2014/main" id="{F1427434-15B7-404D-921F-788541F3DC2D}"/>
              </a:ext>
            </a:extLst>
          </p:cNvPr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10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51F8C75-D4B4-4BF0-8A24-C1748B4E385B}"/>
              </a:ext>
            </a:extLst>
          </p:cNvPr>
          <p:cNvSpPr/>
          <p:nvPr/>
        </p:nvSpPr>
        <p:spPr>
          <a:xfrm>
            <a:off x="811751" y="908301"/>
            <a:ext cx="60726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it-IT" sz="1600" b="1" dirty="0">
                <a:solidFill>
                  <a:prstClr val="white">
                    <a:lumMod val="50000"/>
                  </a:prstClr>
                </a:solidFill>
              </a:rPr>
              <a:t>Situazione Italia – Produzione / Consumo Energia Elettrica anno 2019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9EFB8DA-356E-4272-9284-F3032EAE39EE}"/>
              </a:ext>
            </a:extLst>
          </p:cNvPr>
          <p:cNvSpPr/>
          <p:nvPr/>
        </p:nvSpPr>
        <p:spPr>
          <a:xfrm>
            <a:off x="3582030" y="4457152"/>
            <a:ext cx="535037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dirty="0">
                <a:solidFill>
                  <a:schemeClr val="bg1">
                    <a:lumMod val="50000"/>
                  </a:schemeClr>
                </a:solidFill>
              </a:rPr>
              <a:t>Fonte: Ministero dello Sviluppo Economico – DGISSEG la Situazione Energetica Nazionale nel 2019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FE7501C-05A1-4A0C-872F-06842FD7F89D}"/>
              </a:ext>
            </a:extLst>
          </p:cNvPr>
          <p:cNvSpPr/>
          <p:nvPr/>
        </p:nvSpPr>
        <p:spPr>
          <a:xfrm>
            <a:off x="6299183" y="1529473"/>
            <a:ext cx="2492410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400" dirty="0">
                <a:solidFill>
                  <a:schemeClr val="accent1"/>
                </a:solidFill>
                <a:latin typeface="Calibri"/>
              </a:rPr>
              <a:t>La richiesta di energia elettrica nel 2019 è stata pari a 318,6 TWh (dati provvisori), in calo dello 0,9% rispetto all’anno 2018. </a:t>
            </a:r>
          </a:p>
          <a:p>
            <a:endParaRPr lang="it-IT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1200" dirty="0">
                <a:solidFill>
                  <a:srgbClr val="777877"/>
                </a:solidFill>
                <a:latin typeface="Calibri"/>
              </a:rPr>
              <a:t>A copertura di tale fabbisogno è stato confermato il primato della fonte termoelettrica tradizionale; in forte calo è invece risultata la fonte idroelettrica, influenzata da una scarsa piovosità, mentre si è avuto un boom di incremento per la produzione eolica.</a:t>
            </a:r>
          </a:p>
        </p:txBody>
      </p:sp>
      <p:graphicFrame>
        <p:nvGraphicFramePr>
          <p:cNvPr id="14" name="Grafico 13">
            <a:extLst>
              <a:ext uri="{FF2B5EF4-FFF2-40B4-BE49-F238E27FC236}">
                <a16:creationId xmlns:a16="http://schemas.microsoft.com/office/drawing/2014/main" id="{F65B2F89-9B6E-473B-9066-B5088E27E3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7536276"/>
              </p:ext>
            </p:extLst>
          </p:nvPr>
        </p:nvGraphicFramePr>
        <p:xfrm>
          <a:off x="-893818" y="1369492"/>
          <a:ext cx="4025786" cy="2582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Grafico 14">
            <a:extLst>
              <a:ext uri="{FF2B5EF4-FFF2-40B4-BE49-F238E27FC236}">
                <a16:creationId xmlns:a16="http://schemas.microsoft.com/office/drawing/2014/main" id="{E4AB7358-9360-4236-8D45-E71CC6D389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3397260"/>
              </p:ext>
            </p:extLst>
          </p:nvPr>
        </p:nvGraphicFramePr>
        <p:xfrm>
          <a:off x="1940560" y="1369491"/>
          <a:ext cx="4410653" cy="3382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380996B2-DC3F-4B1D-BC62-BB81384018B7}"/>
              </a:ext>
            </a:extLst>
          </p:cNvPr>
          <p:cNvCxnSpPr>
            <a:cxnSpLocks/>
          </p:cNvCxnSpPr>
          <p:nvPr/>
        </p:nvCxnSpPr>
        <p:spPr>
          <a:xfrm flipV="1">
            <a:off x="1564005" y="1945005"/>
            <a:ext cx="1516380" cy="48006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C91CA333-13C7-4264-AF46-EFEA488C2A79}"/>
              </a:ext>
            </a:extLst>
          </p:cNvPr>
          <p:cNvCxnSpPr/>
          <p:nvPr/>
        </p:nvCxnSpPr>
        <p:spPr>
          <a:xfrm>
            <a:off x="741680" y="3611880"/>
            <a:ext cx="2352040" cy="553720"/>
          </a:xfrm>
          <a:prstGeom prst="line">
            <a:avLst/>
          </a:prstGeom>
          <a:ln>
            <a:solidFill>
              <a:srgbClr val="005294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9" name="Rettangolo 18">
            <a:extLst>
              <a:ext uri="{FF2B5EF4-FFF2-40B4-BE49-F238E27FC236}">
                <a16:creationId xmlns:a16="http://schemas.microsoft.com/office/drawing/2014/main" id="{7DA6EC21-ECBA-4E39-943F-9559696DB656}"/>
              </a:ext>
            </a:extLst>
          </p:cNvPr>
          <p:cNvSpPr/>
          <p:nvPr/>
        </p:nvSpPr>
        <p:spPr>
          <a:xfrm>
            <a:off x="3582030" y="4624559"/>
            <a:ext cx="158697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dirty="0">
                <a:solidFill>
                  <a:schemeClr val="bg1">
                    <a:lumMod val="50000"/>
                  </a:schemeClr>
                </a:solidFill>
              </a:rPr>
              <a:t>Fonte: TERNA</a:t>
            </a:r>
          </a:p>
        </p:txBody>
      </p:sp>
    </p:spTree>
    <p:extLst>
      <p:ext uri="{BB962C8B-B14F-4D97-AF65-F5344CB8AC3E}">
        <p14:creationId xmlns:p14="http://schemas.microsoft.com/office/powerpoint/2010/main" val="433822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3E56676-70A2-4AA7-862C-266EC06A2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3ED2BD0E-23DA-49D9-9323-E8844CC38A5A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1. I CONSUMI ENERGETICI E LA PRODUZIONE INDUSTRIALE </a:t>
            </a: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pic>
        <p:nvPicPr>
          <p:cNvPr id="4" name="Immagine 3" descr="LOGO_EDISON.png">
            <a:extLst>
              <a:ext uri="{FF2B5EF4-FFF2-40B4-BE49-F238E27FC236}">
                <a16:creationId xmlns:a16="http://schemas.microsoft.com/office/drawing/2014/main" id="{F47CE72B-25B0-4820-8780-24EC8BFDEA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6" name="Segnaposto numero diapositiva 4">
            <a:extLst>
              <a:ext uri="{FF2B5EF4-FFF2-40B4-BE49-F238E27FC236}">
                <a16:creationId xmlns:a16="http://schemas.microsoft.com/office/drawing/2014/main" id="{4455CB58-A013-46E6-A24A-1B5643EBAFE0}"/>
              </a:ext>
            </a:extLst>
          </p:cNvPr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11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2659E30-4255-49AC-979D-697F0DFCE49C}"/>
              </a:ext>
            </a:extLst>
          </p:cNvPr>
          <p:cNvSpPr/>
          <p:nvPr/>
        </p:nvSpPr>
        <p:spPr>
          <a:xfrm>
            <a:off x="811751" y="908301"/>
            <a:ext cx="60726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it-IT" sz="1600" b="1" dirty="0">
                <a:solidFill>
                  <a:prstClr val="white">
                    <a:lumMod val="50000"/>
                  </a:prstClr>
                </a:solidFill>
              </a:rPr>
              <a:t>Situazione Italia – Consumo Energia Elettrica anno 2019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AA724A58-24C0-41F9-BE09-E9FD7FB09765}"/>
              </a:ext>
            </a:extLst>
          </p:cNvPr>
          <p:cNvSpPr/>
          <p:nvPr/>
        </p:nvSpPr>
        <p:spPr>
          <a:xfrm>
            <a:off x="3582030" y="4457152"/>
            <a:ext cx="535037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dirty="0">
                <a:solidFill>
                  <a:schemeClr val="bg1">
                    <a:lumMod val="50000"/>
                  </a:schemeClr>
                </a:solidFill>
              </a:rPr>
              <a:t>Fonte: Ministero dello Sviluppo Economico – DGISSEG la Situazione Energetica Nazionale nel 2019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DEC6627-0604-45A1-A672-7F28A4C289F6}"/>
              </a:ext>
            </a:extLst>
          </p:cNvPr>
          <p:cNvSpPr/>
          <p:nvPr/>
        </p:nvSpPr>
        <p:spPr>
          <a:xfrm>
            <a:off x="6299183" y="1529473"/>
            <a:ext cx="249241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200" dirty="0">
                <a:solidFill>
                  <a:srgbClr val="777877"/>
                </a:solidFill>
                <a:latin typeface="Calibri"/>
              </a:rPr>
              <a:t>Un’analisi dei consumi elettrici in Italia nell’anno 2019 evidenzia per il settore terziario e domestico un aumento rispetto al 2018 (rispettivamente in dello 0,1% e dello 0,9%), mentre si registra un calo sia per l’agricoltura che per  l’industria (rispettivamente del 1,7% e del 2,1%). Nonostante tale andamento però nel 2019 </a:t>
            </a:r>
            <a:r>
              <a:rPr lang="it-IT" sz="1400" dirty="0">
                <a:solidFill>
                  <a:schemeClr val="accent1"/>
                </a:solidFill>
                <a:latin typeface="Calibri"/>
              </a:rPr>
              <a:t>l’industria continua ad essere il settore più rilevante rappresentando il 39,0% dei consumi nazionali.</a:t>
            </a:r>
          </a:p>
        </p:txBody>
      </p:sp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0A103DAA-5C17-4527-941E-251BDCD202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5881946"/>
              </p:ext>
            </p:extLst>
          </p:nvPr>
        </p:nvGraphicFramePr>
        <p:xfrm>
          <a:off x="352407" y="1235378"/>
          <a:ext cx="5350373" cy="3566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Ovale 11">
            <a:extLst>
              <a:ext uri="{FF2B5EF4-FFF2-40B4-BE49-F238E27FC236}">
                <a16:creationId xmlns:a16="http://schemas.microsoft.com/office/drawing/2014/main" id="{63A93E40-13A3-4595-A288-56472571028C}"/>
              </a:ext>
            </a:extLst>
          </p:cNvPr>
          <p:cNvSpPr/>
          <p:nvPr/>
        </p:nvSpPr>
        <p:spPr>
          <a:xfrm>
            <a:off x="2856322" y="3690592"/>
            <a:ext cx="1178349" cy="700632"/>
          </a:xfrm>
          <a:prstGeom prst="ellipse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B02DC17E-342B-4131-9DD0-F4650EC4A0B3}"/>
              </a:ext>
            </a:extLst>
          </p:cNvPr>
          <p:cNvSpPr/>
          <p:nvPr/>
        </p:nvSpPr>
        <p:spPr>
          <a:xfrm>
            <a:off x="3582030" y="4624559"/>
            <a:ext cx="158697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dirty="0">
                <a:solidFill>
                  <a:schemeClr val="bg1">
                    <a:lumMod val="50000"/>
                  </a:schemeClr>
                </a:solidFill>
              </a:rPr>
              <a:t>Fonte: TERNA</a:t>
            </a:r>
          </a:p>
        </p:txBody>
      </p:sp>
    </p:spTree>
    <p:extLst>
      <p:ext uri="{BB962C8B-B14F-4D97-AF65-F5344CB8AC3E}">
        <p14:creationId xmlns:p14="http://schemas.microsoft.com/office/powerpoint/2010/main" val="2791297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B9FEB9D-640F-437D-B85C-C51D49CA8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57899C54-766F-4BBE-B160-CCABED078739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1. I CONSUMI ENERGETICI E LA PRODUZIONE INDUSTRIALE </a:t>
            </a: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pic>
        <p:nvPicPr>
          <p:cNvPr id="4" name="Immagine 3" descr="LOGO_EDISON.png">
            <a:extLst>
              <a:ext uri="{FF2B5EF4-FFF2-40B4-BE49-F238E27FC236}">
                <a16:creationId xmlns:a16="http://schemas.microsoft.com/office/drawing/2014/main" id="{4C894970-E517-4BE1-BDA4-20CE1BC59E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6" name="Segnaposto numero diapositiva 4">
            <a:extLst>
              <a:ext uri="{FF2B5EF4-FFF2-40B4-BE49-F238E27FC236}">
                <a16:creationId xmlns:a16="http://schemas.microsoft.com/office/drawing/2014/main" id="{C0954052-C1B4-4803-9B77-288DBB3B6C77}"/>
              </a:ext>
            </a:extLst>
          </p:cNvPr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12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D35F5DE-87BD-407E-8E89-8473F3029496}"/>
              </a:ext>
            </a:extLst>
          </p:cNvPr>
          <p:cNvSpPr/>
          <p:nvPr/>
        </p:nvSpPr>
        <p:spPr>
          <a:xfrm>
            <a:off x="811751" y="908301"/>
            <a:ext cx="63523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it-IT" sz="1600" b="1" dirty="0">
                <a:solidFill>
                  <a:prstClr val="white">
                    <a:lumMod val="50000"/>
                  </a:prstClr>
                </a:solidFill>
              </a:rPr>
              <a:t>Situazione Italia – Consumo Energia Elettrica Industria anno 2018 - 2019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DF5B595-6434-42AD-BCB7-BC346CCB7158}"/>
              </a:ext>
            </a:extLst>
          </p:cNvPr>
          <p:cNvSpPr/>
          <p:nvPr/>
        </p:nvSpPr>
        <p:spPr>
          <a:xfrm>
            <a:off x="3448017" y="4356445"/>
            <a:ext cx="53503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000" dirty="0">
                <a:solidFill>
                  <a:schemeClr val="bg1">
                    <a:lumMod val="50000"/>
                  </a:schemeClr>
                </a:solidFill>
              </a:rPr>
              <a:t>Fonte: Terna</a:t>
            </a:r>
          </a:p>
          <a:p>
            <a:pPr algn="r"/>
            <a:r>
              <a:rPr lang="it-IT" sz="1000" dirty="0">
                <a:solidFill>
                  <a:schemeClr val="bg1">
                    <a:lumMod val="50000"/>
                  </a:schemeClr>
                </a:solidFill>
              </a:rPr>
              <a:t>Fonte: Ministero dello Sviluppo Economico – DGISSEG la Situazione Energetica Nazionale nel 2019</a:t>
            </a:r>
          </a:p>
        </p:txBody>
      </p:sp>
      <p:graphicFrame>
        <p:nvGraphicFramePr>
          <p:cNvPr id="11" name="Tabella 11">
            <a:extLst>
              <a:ext uri="{FF2B5EF4-FFF2-40B4-BE49-F238E27FC236}">
                <a16:creationId xmlns:a16="http://schemas.microsoft.com/office/drawing/2014/main" id="{A8AC4447-CB9F-41C7-8B5D-115BC988BF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983919"/>
              </p:ext>
            </p:extLst>
          </p:nvPr>
        </p:nvGraphicFramePr>
        <p:xfrm>
          <a:off x="1797559" y="1269306"/>
          <a:ext cx="5018878" cy="309618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049750">
                  <a:extLst>
                    <a:ext uri="{9D8B030D-6E8A-4147-A177-3AD203B41FA5}">
                      <a16:colId xmlns:a16="http://schemas.microsoft.com/office/drawing/2014/main" val="4188125020"/>
                    </a:ext>
                  </a:extLst>
                </a:gridCol>
                <a:gridCol w="1014617">
                  <a:extLst>
                    <a:ext uri="{9D8B030D-6E8A-4147-A177-3AD203B41FA5}">
                      <a16:colId xmlns:a16="http://schemas.microsoft.com/office/drawing/2014/main" val="3787395582"/>
                    </a:ext>
                  </a:extLst>
                </a:gridCol>
                <a:gridCol w="954511">
                  <a:extLst>
                    <a:ext uri="{9D8B030D-6E8A-4147-A177-3AD203B41FA5}">
                      <a16:colId xmlns:a16="http://schemas.microsoft.com/office/drawing/2014/main" val="3565454088"/>
                    </a:ext>
                  </a:extLst>
                </a:gridCol>
              </a:tblGrid>
              <a:tr h="293221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it-IT" sz="12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+mn-cs"/>
                        </a:rPr>
                        <a:t>CLASSI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it-IT" sz="12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+mn-cs"/>
                        </a:rPr>
                        <a:t>2018 (GWh)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+mn-cs"/>
                        </a:rPr>
                        <a:t>2019 (GWh)</a:t>
                      </a:r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878015"/>
                  </a:ext>
                </a:extLst>
              </a:tr>
              <a:tr h="293221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b="1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Meccaniche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b="1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3.096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b="1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2.789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268695"/>
                  </a:ext>
                </a:extLst>
              </a:tr>
              <a:tr h="293221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Siderurgiche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13.967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13.381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65237"/>
                  </a:ext>
                </a:extLst>
              </a:tr>
              <a:tr h="293221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Chimica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3.773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3.547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447541"/>
                  </a:ext>
                </a:extLst>
              </a:tr>
              <a:tr h="293221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Materiali da costruzione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2.756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2.678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546497"/>
                  </a:ext>
                </a:extLst>
              </a:tr>
              <a:tr h="293221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Raffinazione e </a:t>
                      </a:r>
                      <a:r>
                        <a:rPr lang="it-IT" sz="1200" kern="1200" dirty="0" err="1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cockerie</a:t>
                      </a:r>
                      <a:endParaRPr lang="it-IT" sz="1200" kern="1200" dirty="0">
                        <a:solidFill>
                          <a:srgbClr val="777877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891620"/>
                  </a:ext>
                </a:extLst>
              </a:tr>
              <a:tr h="293221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Mezzi di trasporto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1.293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1.198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940965"/>
                  </a:ext>
                </a:extLst>
              </a:tr>
              <a:tr h="293221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Metalli non ferrosi (Alluminio, Zinco)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1.503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1.494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789787"/>
                  </a:ext>
                </a:extLst>
              </a:tr>
              <a:tr h="435162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Altro (alimentari, carta, legno mobili, elettricità, acqua, altre </a:t>
                      </a:r>
                      <a:r>
                        <a:rPr lang="it-IT" sz="1200" kern="1200" dirty="0" err="1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mainifattu</a:t>
                      </a:r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2.897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kern="1200" dirty="0">
                          <a:solidFill>
                            <a:srgbClr val="777877"/>
                          </a:solidFill>
                          <a:latin typeface="Calibri"/>
                          <a:ea typeface="+mn-ea"/>
                          <a:cs typeface="+mn-cs"/>
                        </a:rPr>
                        <a:t>2.787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765185"/>
                  </a:ext>
                </a:extLst>
              </a:tr>
              <a:tr h="293221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+mn-cs"/>
                        </a:rPr>
                        <a:t>Totale </a:t>
                      </a:r>
                      <a:r>
                        <a:rPr lang="it-IT" sz="12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+mn-cs"/>
                        </a:rPr>
                        <a:t>Indutria</a:t>
                      </a:r>
                      <a:endParaRPr lang="it-IT" sz="1200" b="1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+mn-cs"/>
                        </a:rPr>
                        <a:t>29.957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it-IT" sz="12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+mn-cs"/>
                        </a:rPr>
                        <a:t>28.222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0524514"/>
                  </a:ext>
                </a:extLst>
              </a:tr>
            </a:tbl>
          </a:graphicData>
        </a:graphic>
      </p:graphicFrame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4F44B51C-6519-4DF6-8007-7DABFB129001}"/>
              </a:ext>
            </a:extLst>
          </p:cNvPr>
          <p:cNvSpPr/>
          <p:nvPr/>
        </p:nvSpPr>
        <p:spPr>
          <a:xfrm>
            <a:off x="1496291" y="1571861"/>
            <a:ext cx="5667769" cy="246221"/>
          </a:xfrm>
          <a:prstGeom prst="roundRect">
            <a:avLst/>
          </a:prstGeom>
          <a:noFill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5320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D69F3D36-FFA4-4617-99D3-D479BDD62C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1" y="741429"/>
            <a:ext cx="8924544" cy="405384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A8C9E87B-CB45-49CF-96CA-604B7D2AF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6338F10A-3E17-4417-9DED-BAFD7F11EB9D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1. I CONSUMI ENERGETICI E LA PRODUZIONE INDUSTRIALE </a:t>
            </a: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pic>
        <p:nvPicPr>
          <p:cNvPr id="4" name="Immagine 3" descr="LOGO_EDISON.png">
            <a:extLst>
              <a:ext uri="{FF2B5EF4-FFF2-40B4-BE49-F238E27FC236}">
                <a16:creationId xmlns:a16="http://schemas.microsoft.com/office/drawing/2014/main" id="{4657EE3C-D2C4-4F9B-8CE6-D838083D8E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6" name="Segnaposto numero diapositiva 4">
            <a:extLst>
              <a:ext uri="{FF2B5EF4-FFF2-40B4-BE49-F238E27FC236}">
                <a16:creationId xmlns:a16="http://schemas.microsoft.com/office/drawing/2014/main" id="{F0A81E3E-286B-4D71-B018-B237788E0AAB}"/>
              </a:ext>
            </a:extLst>
          </p:cNvPr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13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82755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D69F3D36-FFA4-4617-99D3-D479BDD62C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1" y="741429"/>
            <a:ext cx="8924544" cy="405384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A8C9E87B-CB45-49CF-96CA-604B7D2AF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6338F10A-3E17-4417-9DED-BAFD7F11EB9D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1. I CONSUMI ENERGETICI E LA PRODUZIONE INDUSTRIALE </a:t>
            </a: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pic>
        <p:nvPicPr>
          <p:cNvPr id="4" name="Immagine 3" descr="LOGO_EDISON.png">
            <a:extLst>
              <a:ext uri="{FF2B5EF4-FFF2-40B4-BE49-F238E27FC236}">
                <a16:creationId xmlns:a16="http://schemas.microsoft.com/office/drawing/2014/main" id="{4657EE3C-D2C4-4F9B-8CE6-D838083D8E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6" name="Segnaposto numero diapositiva 4">
            <a:extLst>
              <a:ext uri="{FF2B5EF4-FFF2-40B4-BE49-F238E27FC236}">
                <a16:creationId xmlns:a16="http://schemas.microsoft.com/office/drawing/2014/main" id="{F0A81E3E-286B-4D71-B018-B237788E0AAB}"/>
              </a:ext>
            </a:extLst>
          </p:cNvPr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14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120A033F-DED6-40E1-82FA-E3D3940AABA9}"/>
              </a:ext>
            </a:extLst>
          </p:cNvPr>
          <p:cNvGrpSpPr/>
          <p:nvPr/>
        </p:nvGrpSpPr>
        <p:grpSpPr>
          <a:xfrm>
            <a:off x="4289611" y="880782"/>
            <a:ext cx="4823328" cy="3689725"/>
            <a:chOff x="4289611" y="880782"/>
            <a:chExt cx="4823328" cy="3689725"/>
          </a:xfrm>
          <a:solidFill>
            <a:srgbClr val="FFFFFF">
              <a:alpha val="69804"/>
            </a:srgbClr>
          </a:solidFill>
        </p:grpSpPr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1245B82B-B025-477D-BFF5-946B6B605F5C}"/>
                </a:ext>
              </a:extLst>
            </p:cNvPr>
            <p:cNvSpPr/>
            <p:nvPr/>
          </p:nvSpPr>
          <p:spPr>
            <a:xfrm>
              <a:off x="4928347" y="880782"/>
              <a:ext cx="4184592" cy="3689725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" name="Rettangolo 9">
              <a:extLst>
                <a:ext uri="{FF2B5EF4-FFF2-40B4-BE49-F238E27FC236}">
                  <a16:creationId xmlns:a16="http://schemas.microsoft.com/office/drawing/2014/main" id="{E85CFC3D-CA94-4CA1-BD7B-112B77523E8F}"/>
                </a:ext>
              </a:extLst>
            </p:cNvPr>
            <p:cNvSpPr/>
            <p:nvPr/>
          </p:nvSpPr>
          <p:spPr>
            <a:xfrm>
              <a:off x="4289611" y="2413747"/>
              <a:ext cx="638735" cy="156658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359634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Immagine 49">
            <a:extLst>
              <a:ext uri="{FF2B5EF4-FFF2-40B4-BE49-F238E27FC236}">
                <a16:creationId xmlns:a16="http://schemas.microsoft.com/office/drawing/2014/main" id="{DEEA9E0D-1FFB-4CAC-864A-E2A1CC6C6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" y="237494"/>
            <a:ext cx="8924544" cy="4053840"/>
          </a:xfrm>
          <a:prstGeom prst="rect">
            <a:avLst/>
          </a:prstGeom>
        </p:spPr>
      </p:pic>
      <p:pic>
        <p:nvPicPr>
          <p:cNvPr id="2" name="Immagine 1" descr="LOGO_EDISON.png">
            <a:extLst>
              <a:ext uri="{FF2B5EF4-FFF2-40B4-BE49-F238E27FC236}">
                <a16:creationId xmlns:a16="http://schemas.microsoft.com/office/drawing/2014/main" id="{9438E2D0-1C16-4AF3-9BC9-83D9ACEB8A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EDDC2FD-4B25-419A-AACE-C2744DBA10E6}"/>
              </a:ext>
            </a:extLst>
          </p:cNvPr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15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7" name="Sottotitolo 2">
            <a:extLst>
              <a:ext uri="{FF2B5EF4-FFF2-40B4-BE49-F238E27FC236}">
                <a16:creationId xmlns:a16="http://schemas.microsoft.com/office/drawing/2014/main" id="{18C8CC7A-85C5-4339-B54C-F44A4FA3B2A7}"/>
              </a:ext>
            </a:extLst>
          </p:cNvPr>
          <p:cNvSpPr txBox="1">
            <a:spLocks/>
          </p:cNvSpPr>
          <p:nvPr/>
        </p:nvSpPr>
        <p:spPr bwMode="auto">
          <a:xfrm>
            <a:off x="2476893" y="3744944"/>
            <a:ext cx="4190214" cy="1075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sym typeface="Wingdings" pitchFamily="2" charset="2"/>
              </a:rPr>
              <a:t>C.S. </a:t>
            </a:r>
            <a:r>
              <a:rPr lang="en-US" sz="1600" b="1" kern="0" dirty="0">
                <a:solidFill>
                  <a:schemeClr val="accent1"/>
                </a:solidFill>
                <a:latin typeface="+mn-lt"/>
                <a:sym typeface="Wingdings" pitchFamily="2" charset="2"/>
              </a:rPr>
              <a:t>- </a:t>
            </a:r>
            <a:r>
              <a:rPr kumimoji="0" lang="en-US" sz="1600" b="1" u="none" strike="noStrike" kern="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sym typeface="Wingdings" pitchFamily="2" charset="2"/>
              </a:rPr>
              <a:t>Consumo</a:t>
            </a:r>
            <a:r>
              <a:rPr kumimoji="0" lang="en-US" sz="1600" b="1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sym typeface="Wingdings" pitchFamily="2" charset="2"/>
              </a:rPr>
              <a:t> </a:t>
            </a:r>
            <a:r>
              <a:rPr kumimoji="0" lang="en-US" sz="1600" b="1" u="none" strike="noStrike" kern="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sym typeface="Wingdings" pitchFamily="2" charset="2"/>
              </a:rPr>
              <a:t>Specifico</a:t>
            </a:r>
            <a:endParaRPr lang="en-US" sz="1600" b="1" kern="0" dirty="0">
              <a:solidFill>
                <a:schemeClr val="accent1"/>
              </a:solidFill>
              <a:latin typeface="+mn-lt"/>
              <a:sym typeface="Wingdings" pitchFamily="2" charset="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600" b="1" dirty="0" err="1">
                <a:solidFill>
                  <a:prstClr val="white">
                    <a:lumMod val="50000"/>
                  </a:prstClr>
                </a:solidFill>
                <a:latin typeface="+mn-lt"/>
                <a:cs typeface="+mn-cs"/>
                <a:sym typeface="Wingdings" pitchFamily="2" charset="2"/>
              </a:rPr>
              <a:t>Indicatore</a:t>
            </a:r>
            <a:r>
              <a:rPr lang="en-US" sz="1600" b="1" dirty="0">
                <a:solidFill>
                  <a:prstClr val="white">
                    <a:lumMod val="50000"/>
                  </a:prstClr>
                </a:solidFill>
                <a:latin typeface="+mn-lt"/>
                <a:cs typeface="+mn-cs"/>
                <a:sym typeface="Wingdings" pitchFamily="2" charset="2"/>
              </a:rPr>
              <a:t> </a:t>
            </a:r>
            <a:r>
              <a:rPr lang="en-US" sz="1600" b="1" dirty="0" err="1">
                <a:solidFill>
                  <a:prstClr val="white">
                    <a:lumMod val="50000"/>
                  </a:prstClr>
                </a:solidFill>
                <a:latin typeface="+mn-lt"/>
                <a:cs typeface="+mn-cs"/>
                <a:sym typeface="Wingdings" pitchFamily="2" charset="2"/>
              </a:rPr>
              <a:t>principale</a:t>
            </a:r>
            <a:r>
              <a:rPr lang="en-US" sz="1600" b="1" dirty="0">
                <a:solidFill>
                  <a:prstClr val="white">
                    <a:lumMod val="50000"/>
                  </a:prstClr>
                </a:solidFill>
                <a:latin typeface="+mn-lt"/>
                <a:cs typeface="+mn-cs"/>
                <a:sym typeface="Wingdings" pitchFamily="2" charset="2"/>
              </a:rPr>
              <a:t> per il </a:t>
            </a:r>
            <a:r>
              <a:rPr lang="en-US" sz="1600" b="1" dirty="0" err="1">
                <a:solidFill>
                  <a:prstClr val="white">
                    <a:lumMod val="50000"/>
                  </a:prstClr>
                </a:solidFill>
                <a:latin typeface="+mn-lt"/>
                <a:cs typeface="+mn-cs"/>
                <a:sym typeface="Wingdings" pitchFamily="2" charset="2"/>
              </a:rPr>
              <a:t>monitoraggio</a:t>
            </a:r>
            <a:r>
              <a:rPr lang="en-US" sz="1600" b="1" dirty="0">
                <a:solidFill>
                  <a:prstClr val="white">
                    <a:lumMod val="50000"/>
                  </a:prstClr>
                </a:solidFill>
                <a:latin typeface="+mn-lt"/>
                <a:cs typeface="+mn-cs"/>
                <a:sym typeface="Wingdings" pitchFamily="2" charset="2"/>
              </a:rPr>
              <a:t> </a:t>
            </a:r>
            <a:r>
              <a:rPr lang="en-US" sz="1600" b="1" dirty="0" err="1">
                <a:solidFill>
                  <a:prstClr val="white">
                    <a:lumMod val="50000"/>
                  </a:prstClr>
                </a:solidFill>
                <a:latin typeface="+mn-lt"/>
                <a:cs typeface="+mn-cs"/>
                <a:sym typeface="Wingdings" pitchFamily="2" charset="2"/>
              </a:rPr>
              <a:t>delle</a:t>
            </a:r>
            <a:r>
              <a:rPr lang="en-US" sz="1600" b="1" dirty="0">
                <a:solidFill>
                  <a:prstClr val="white">
                    <a:lumMod val="50000"/>
                  </a:prstClr>
                </a:solidFill>
                <a:latin typeface="+mn-lt"/>
                <a:cs typeface="+mn-cs"/>
                <a:sym typeface="Wingdings" pitchFamily="2" charset="2"/>
              </a:rPr>
              <a:t> performances </a:t>
            </a:r>
            <a:r>
              <a:rPr lang="en-US" sz="1600" b="1" dirty="0" err="1">
                <a:solidFill>
                  <a:prstClr val="white">
                    <a:lumMod val="50000"/>
                  </a:prstClr>
                </a:solidFill>
                <a:latin typeface="+mn-lt"/>
                <a:cs typeface="+mn-cs"/>
                <a:sym typeface="Wingdings" pitchFamily="2" charset="2"/>
              </a:rPr>
              <a:t>nella</a:t>
            </a:r>
            <a:r>
              <a:rPr lang="en-US" sz="1600" b="1" dirty="0">
                <a:solidFill>
                  <a:prstClr val="white">
                    <a:lumMod val="50000"/>
                  </a:prstClr>
                </a:solidFill>
                <a:latin typeface="+mn-lt"/>
                <a:cs typeface="+mn-cs"/>
                <a:sym typeface="Wingdings" pitchFamily="2" charset="2"/>
              </a:rPr>
              <a:t> </a:t>
            </a:r>
            <a:r>
              <a:rPr lang="en-US" sz="1600" b="1" dirty="0" err="1">
                <a:solidFill>
                  <a:prstClr val="white">
                    <a:lumMod val="50000"/>
                  </a:prstClr>
                </a:solidFill>
                <a:latin typeface="+mn-lt"/>
                <a:cs typeface="+mn-cs"/>
                <a:sym typeface="Wingdings" pitchFamily="2" charset="2"/>
              </a:rPr>
              <a:t>trasformazione</a:t>
            </a:r>
            <a:endParaRPr lang="en-US" sz="1600" b="1" dirty="0">
              <a:solidFill>
                <a:prstClr val="white">
                  <a:lumMod val="50000"/>
                </a:prstClr>
              </a:solidFill>
              <a:latin typeface="+mn-lt"/>
              <a:cs typeface="+mn-cs"/>
              <a:sym typeface="Wingdings" pitchFamily="2" charset="2"/>
            </a:endParaRPr>
          </a:p>
        </p:txBody>
      </p:sp>
      <p:sp>
        <p:nvSpPr>
          <p:cNvPr id="30" name="Rectangle 2">
            <a:extLst>
              <a:ext uri="{FF2B5EF4-FFF2-40B4-BE49-F238E27FC236}">
                <a16:creationId xmlns:a16="http://schemas.microsoft.com/office/drawing/2014/main" id="{F4953A44-51CC-40EF-8228-3B78C53E9E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itolo 2">
            <a:extLst>
              <a:ext uri="{FF2B5EF4-FFF2-40B4-BE49-F238E27FC236}">
                <a16:creationId xmlns:a16="http://schemas.microsoft.com/office/drawing/2014/main" id="{3AB45F9A-FF9F-4022-93CC-04A043D781F7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1. I CONSUMI ENERGETICI E LA PRODUZIONE INDUSTRIALE </a:t>
            </a: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1102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D4394A9D-D0ED-49CA-84F9-3A137E549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7FA9269E-7D32-4717-A44D-4A9B64A687B9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1. I CONSUMI ENERGETICI E LA PRODUZIONE INDUSTRIALE </a:t>
            </a: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pic>
        <p:nvPicPr>
          <p:cNvPr id="4" name="Immagine 3" descr="LOGO_EDISON.png">
            <a:extLst>
              <a:ext uri="{FF2B5EF4-FFF2-40B4-BE49-F238E27FC236}">
                <a16:creationId xmlns:a16="http://schemas.microsoft.com/office/drawing/2014/main" id="{9964D8F9-6113-41EE-94A3-30A5178C04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6" name="Segnaposto numero diapositiva 4">
            <a:extLst>
              <a:ext uri="{FF2B5EF4-FFF2-40B4-BE49-F238E27FC236}">
                <a16:creationId xmlns:a16="http://schemas.microsoft.com/office/drawing/2014/main" id="{5C82E54D-66A9-4EA9-92A0-FD34177C31C6}"/>
              </a:ext>
            </a:extLst>
          </p:cNvPr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16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A156D3DE-550D-44E1-9CE6-50B1AD680136}"/>
              </a:ext>
            </a:extLst>
          </p:cNvPr>
          <p:cNvSpPr txBox="1"/>
          <p:nvPr/>
        </p:nvSpPr>
        <p:spPr>
          <a:xfrm>
            <a:off x="1857714" y="1276794"/>
            <a:ext cx="383556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it-IT" altLang="it-IT" b="1" dirty="0">
                <a:solidFill>
                  <a:srgbClr val="777877"/>
                </a:solidFill>
                <a:latin typeface="Calibri"/>
              </a:rPr>
              <a:t>Calore</a:t>
            </a:r>
            <a:br>
              <a:rPr lang="it-IT" altLang="it-IT" sz="1400" b="1" dirty="0">
                <a:solidFill>
                  <a:srgbClr val="777877"/>
                </a:solidFill>
                <a:latin typeface="Calibri"/>
              </a:rPr>
            </a:br>
            <a:r>
              <a:rPr lang="it-IT" altLang="it-IT" sz="1400" b="1" dirty="0">
                <a:solidFill>
                  <a:srgbClr val="777877"/>
                </a:solidFill>
                <a:latin typeface="Calibri"/>
              </a:rPr>
              <a:t>            </a:t>
            </a:r>
            <a:r>
              <a:rPr lang="en-US" sz="1200" b="1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Produzione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di </a:t>
            </a:r>
            <a:r>
              <a:rPr lang="en-US" sz="1200" b="1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Energia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200" b="1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Termica</a:t>
            </a:r>
            <a:endParaRPr lang="en-US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eaLnBrk="1" hangingPunct="1"/>
            <a:r>
              <a:rPr lang="en-US" sz="1200" b="1" dirty="0">
                <a:solidFill>
                  <a:schemeClr val="accent1"/>
                </a:solidFill>
                <a:latin typeface="Calibri" pitchFamily="34" charset="0"/>
                <a:cs typeface="Arial" pitchFamily="34" charset="0"/>
              </a:rPr>
              <a:t>              </a:t>
            </a:r>
            <a:r>
              <a:rPr lang="en-US" sz="1200" dirty="0">
                <a:solidFill>
                  <a:schemeClr val="accent1"/>
                </a:solidFill>
                <a:latin typeface="Calibri" pitchFamily="34" charset="0"/>
                <a:cs typeface="Arial" pitchFamily="34" charset="0"/>
              </a:rPr>
              <a:t>0,031 – 0,034 Sm</a:t>
            </a:r>
            <a:r>
              <a:rPr lang="en-US" sz="1200" baseline="30000" dirty="0">
                <a:solidFill>
                  <a:schemeClr val="accent1"/>
                </a:solidFill>
                <a:latin typeface="Calibri" pitchFamily="34" charset="0"/>
                <a:cs typeface="Arial" pitchFamily="34" charset="0"/>
              </a:rPr>
              <a:t>3</a:t>
            </a:r>
            <a:r>
              <a:rPr lang="en-US" sz="1200" dirty="0">
                <a:solidFill>
                  <a:schemeClr val="accent1"/>
                </a:solidFill>
                <a:latin typeface="Calibri" pitchFamily="34" charset="0"/>
                <a:cs typeface="Arial" pitchFamily="34" charset="0"/>
              </a:rPr>
              <a:t>/MJ</a:t>
            </a:r>
            <a:endParaRPr lang="it-IT" altLang="it-IT" sz="1200" dirty="0">
              <a:solidFill>
                <a:srgbClr val="777877"/>
              </a:solidFill>
              <a:latin typeface="Calibri"/>
            </a:endParaRPr>
          </a:p>
        </p:txBody>
      </p:sp>
      <p:pic>
        <p:nvPicPr>
          <p:cNvPr id="10" name="Immagine 9" descr="Ritaglio schermata">
            <a:extLst>
              <a:ext uri="{FF2B5EF4-FFF2-40B4-BE49-F238E27FC236}">
                <a16:creationId xmlns:a16="http://schemas.microsoft.com/office/drawing/2014/main" id="{2754C843-0BFC-493D-9CDC-19BE8ADE0F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36" y="1150038"/>
            <a:ext cx="1193378" cy="1344175"/>
          </a:xfrm>
          <a:prstGeom prst="round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2">
            <a:extLst>
              <a:ext uri="{FF2B5EF4-FFF2-40B4-BE49-F238E27FC236}">
                <a16:creationId xmlns:a16="http://schemas.microsoft.com/office/drawing/2014/main" id="{47BB7EE1-AE13-458B-BD72-C916439F71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67"/>
          <a:stretch/>
        </p:blipFill>
        <p:spPr bwMode="auto">
          <a:xfrm>
            <a:off x="271707" y="3065564"/>
            <a:ext cx="1626075" cy="1060141"/>
          </a:xfrm>
          <a:prstGeom prst="roundRect">
            <a:avLst/>
          </a:prstGeom>
          <a:noFill/>
          <a:ln w="38100">
            <a:noFill/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O:\DIR_Operativa\STO\Efficienza Energetica\AUDIT KPI\POMIGLIANO\FOTO\NPF - pompe circolazione.jpg">
            <a:extLst>
              <a:ext uri="{FF2B5EF4-FFF2-40B4-BE49-F238E27FC236}">
                <a16:creationId xmlns:a16="http://schemas.microsoft.com/office/drawing/2014/main" id="{B33C4036-5132-45D4-B1CA-B76F606662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/>
          <a:srcRect l="10846" t="27492"/>
          <a:stretch/>
        </p:blipFill>
        <p:spPr bwMode="auto">
          <a:xfrm>
            <a:off x="4572000" y="2939208"/>
            <a:ext cx="1927305" cy="1175391"/>
          </a:xfrm>
          <a:prstGeom prst="roundRect">
            <a:avLst>
              <a:gd name="adj" fmla="val 24474"/>
            </a:avLst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magine 4">
            <a:extLst>
              <a:ext uri="{FF2B5EF4-FFF2-40B4-BE49-F238E27FC236}">
                <a16:creationId xmlns:a16="http://schemas.microsoft.com/office/drawing/2014/main" id="{B1847659-D9AF-4323-80D6-6930799EA9A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942" y="1205478"/>
            <a:ext cx="1789714" cy="1191991"/>
          </a:xfrm>
          <a:prstGeom prst="round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uppo 19">
            <a:extLst>
              <a:ext uri="{FF2B5EF4-FFF2-40B4-BE49-F238E27FC236}">
                <a16:creationId xmlns:a16="http://schemas.microsoft.com/office/drawing/2014/main" id="{FF417836-D07D-47D1-8C43-B5685B65C9FE}"/>
              </a:ext>
            </a:extLst>
          </p:cNvPr>
          <p:cNvGrpSpPr/>
          <p:nvPr/>
        </p:nvGrpSpPr>
        <p:grpSpPr>
          <a:xfrm>
            <a:off x="1783018" y="1568241"/>
            <a:ext cx="685923" cy="430887"/>
            <a:chOff x="2225040" y="2249855"/>
            <a:chExt cx="430823" cy="299538"/>
          </a:xfrm>
        </p:grpSpPr>
        <p:sp>
          <p:nvSpPr>
            <p:cNvPr id="16" name="CasellaDiTesto 15">
              <a:extLst>
                <a:ext uri="{FF2B5EF4-FFF2-40B4-BE49-F238E27FC236}">
                  <a16:creationId xmlns:a16="http://schemas.microsoft.com/office/drawing/2014/main" id="{221FC620-0128-4A15-A12D-0B7B020287A4}"/>
                </a:ext>
              </a:extLst>
            </p:cNvPr>
            <p:cNvSpPr txBox="1"/>
            <p:nvPr/>
          </p:nvSpPr>
          <p:spPr>
            <a:xfrm>
              <a:off x="2225040" y="2249855"/>
              <a:ext cx="430823" cy="2995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it-IT" altLang="it-IT" sz="1100" dirty="0">
                  <a:solidFill>
                    <a:srgbClr val="777877"/>
                  </a:solidFill>
                  <a:latin typeface="Calibri"/>
                </a:rPr>
                <a:t>Sm³</a:t>
              </a:r>
              <a:endParaRPr lang="it-IT" altLang="it-IT" sz="1100" b="1" dirty="0">
                <a:solidFill>
                  <a:srgbClr val="777877"/>
                </a:solidFill>
                <a:latin typeface="Calibri"/>
              </a:endParaRPr>
            </a:p>
            <a:p>
              <a:pPr algn="ctr" eaLnBrk="1" hangingPunct="1"/>
              <a:r>
                <a:rPr lang="en-US" sz="1100" dirty="0">
                  <a:solidFill>
                    <a:srgbClr val="777877"/>
                  </a:solidFill>
                  <a:latin typeface="Calibri"/>
                </a:rPr>
                <a:t>MJ</a:t>
              </a:r>
              <a:r>
                <a:rPr lang="en-US" sz="1100" b="1" dirty="0">
                  <a:solidFill>
                    <a:schemeClr val="accent1"/>
                  </a:solidFill>
                  <a:latin typeface="Calibri" pitchFamily="34" charset="0"/>
                  <a:cs typeface="Arial" pitchFamily="34" charset="0"/>
                </a:rPr>
                <a:t> </a:t>
              </a:r>
              <a:endParaRPr lang="it-IT" sz="1100" dirty="0"/>
            </a:p>
          </p:txBody>
        </p:sp>
        <p:cxnSp>
          <p:nvCxnSpPr>
            <p:cNvPr id="18" name="Connettore diritto 17">
              <a:extLst>
                <a:ext uri="{FF2B5EF4-FFF2-40B4-BE49-F238E27FC236}">
                  <a16:creationId xmlns:a16="http://schemas.microsoft.com/office/drawing/2014/main" id="{5393590E-9B20-4E7C-9377-98A6B5DFF82B}"/>
                </a:ext>
              </a:extLst>
            </p:cNvPr>
            <p:cNvCxnSpPr>
              <a:cxnSpLocks/>
            </p:cNvCxnSpPr>
            <p:nvPr/>
          </p:nvCxnSpPr>
          <p:spPr>
            <a:xfrm>
              <a:off x="2322289" y="2397529"/>
              <a:ext cx="228600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6C9317D7-7448-4896-8F79-B03A44BDA35A}"/>
              </a:ext>
            </a:extLst>
          </p:cNvPr>
          <p:cNvSpPr txBox="1"/>
          <p:nvPr/>
        </p:nvSpPr>
        <p:spPr>
          <a:xfrm>
            <a:off x="6433678" y="1270682"/>
            <a:ext cx="261619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it-IT" altLang="it-IT" b="1" dirty="0">
                <a:solidFill>
                  <a:srgbClr val="777877"/>
                </a:solidFill>
                <a:latin typeface="Calibri"/>
              </a:rPr>
              <a:t>Aria Compressa</a:t>
            </a:r>
            <a:br>
              <a:rPr lang="it-IT" altLang="it-IT" sz="1400" b="1" dirty="0">
                <a:solidFill>
                  <a:srgbClr val="777877"/>
                </a:solidFill>
                <a:latin typeface="Calibri"/>
              </a:rPr>
            </a:br>
            <a:r>
              <a:rPr lang="it-IT" altLang="it-IT" sz="1400" b="1" dirty="0">
                <a:solidFill>
                  <a:srgbClr val="777877"/>
                </a:solidFill>
                <a:latin typeface="Calibri"/>
              </a:rPr>
              <a:t>            </a:t>
            </a:r>
            <a:r>
              <a:rPr lang="en-US" sz="1200" b="1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Produzione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di Aria </a:t>
            </a:r>
            <a:r>
              <a:rPr lang="en-US" sz="1200" b="1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Compressa</a:t>
            </a:r>
            <a:endParaRPr lang="en-US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r>
              <a:rPr lang="en-US" sz="1200" b="1" dirty="0">
                <a:solidFill>
                  <a:schemeClr val="accent1"/>
                </a:solidFill>
                <a:latin typeface="Calibri" pitchFamily="34" charset="0"/>
                <a:cs typeface="Arial" pitchFamily="34" charset="0"/>
              </a:rPr>
              <a:t>              </a:t>
            </a:r>
            <a:r>
              <a:rPr lang="en-US" sz="1200" dirty="0">
                <a:solidFill>
                  <a:schemeClr val="accent1"/>
                </a:solidFill>
                <a:latin typeface="Calibri" pitchFamily="34" charset="0"/>
                <a:cs typeface="Arial" pitchFamily="34" charset="0"/>
              </a:rPr>
              <a:t>0,12 – 0,14 kWh/Nm</a:t>
            </a:r>
            <a:r>
              <a:rPr lang="en-US" sz="1200" baseline="30000" dirty="0">
                <a:solidFill>
                  <a:schemeClr val="accent1"/>
                </a:solidFill>
                <a:latin typeface="Calibri" pitchFamily="34" charset="0"/>
                <a:cs typeface="Arial" pitchFamily="34" charset="0"/>
              </a:rPr>
              <a:t>3</a:t>
            </a:r>
            <a:endParaRPr lang="it-IT" altLang="it-IT" sz="1200" dirty="0">
              <a:solidFill>
                <a:srgbClr val="777877"/>
              </a:solidFill>
              <a:latin typeface="Calibri"/>
            </a:endParaRPr>
          </a:p>
        </p:txBody>
      </p: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5BBEB921-2AA8-454A-96A5-DE06C927879E}"/>
              </a:ext>
            </a:extLst>
          </p:cNvPr>
          <p:cNvGrpSpPr/>
          <p:nvPr/>
        </p:nvGrpSpPr>
        <p:grpSpPr>
          <a:xfrm>
            <a:off x="6499305" y="1568241"/>
            <a:ext cx="518715" cy="430887"/>
            <a:chOff x="2225040" y="2249855"/>
            <a:chExt cx="518715" cy="430887"/>
          </a:xfrm>
        </p:grpSpPr>
        <p:sp>
          <p:nvSpPr>
            <p:cNvPr id="23" name="CasellaDiTesto 22">
              <a:extLst>
                <a:ext uri="{FF2B5EF4-FFF2-40B4-BE49-F238E27FC236}">
                  <a16:creationId xmlns:a16="http://schemas.microsoft.com/office/drawing/2014/main" id="{7E5598A5-314C-4249-B192-7949A4D83D95}"/>
                </a:ext>
              </a:extLst>
            </p:cNvPr>
            <p:cNvSpPr txBox="1"/>
            <p:nvPr/>
          </p:nvSpPr>
          <p:spPr>
            <a:xfrm>
              <a:off x="2225040" y="2249855"/>
              <a:ext cx="518715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it-IT" altLang="it-IT" sz="1100" dirty="0" err="1">
                  <a:solidFill>
                    <a:srgbClr val="777877"/>
                  </a:solidFill>
                  <a:latin typeface="Calibri"/>
                </a:rPr>
                <a:t>kWhe</a:t>
              </a:r>
              <a:endParaRPr lang="it-IT" altLang="it-IT" sz="1100" b="1" dirty="0">
                <a:solidFill>
                  <a:srgbClr val="777877"/>
                </a:solidFill>
                <a:latin typeface="Calibri"/>
              </a:endParaRPr>
            </a:p>
            <a:p>
              <a:pPr algn="ctr" eaLnBrk="1" hangingPunct="1"/>
              <a:r>
                <a:rPr lang="it-IT" altLang="it-IT" sz="1100" dirty="0">
                  <a:solidFill>
                    <a:srgbClr val="777877"/>
                  </a:solidFill>
                  <a:latin typeface="Calibri"/>
                </a:rPr>
                <a:t>Nm³</a:t>
              </a:r>
              <a:r>
                <a:rPr lang="en-US" sz="1100" b="1" dirty="0">
                  <a:solidFill>
                    <a:schemeClr val="accent1"/>
                  </a:solidFill>
                  <a:latin typeface="Calibri" pitchFamily="34" charset="0"/>
                  <a:cs typeface="Arial" pitchFamily="34" charset="0"/>
                </a:rPr>
                <a:t> </a:t>
              </a:r>
              <a:endParaRPr lang="it-IT" sz="1100" dirty="0"/>
            </a:p>
          </p:txBody>
        </p:sp>
        <p:cxnSp>
          <p:nvCxnSpPr>
            <p:cNvPr id="24" name="Connettore diritto 23">
              <a:extLst>
                <a:ext uri="{FF2B5EF4-FFF2-40B4-BE49-F238E27FC236}">
                  <a16:creationId xmlns:a16="http://schemas.microsoft.com/office/drawing/2014/main" id="{77729D7F-1733-4FC6-937D-3DD7948DDDF2}"/>
                </a:ext>
              </a:extLst>
            </p:cNvPr>
            <p:cNvCxnSpPr>
              <a:cxnSpLocks/>
            </p:cNvCxnSpPr>
            <p:nvPr/>
          </p:nvCxnSpPr>
          <p:spPr>
            <a:xfrm>
              <a:off x="2272009" y="2465299"/>
              <a:ext cx="409403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612A25FA-3F8D-4285-AADE-70023780324B}"/>
              </a:ext>
            </a:extLst>
          </p:cNvPr>
          <p:cNvSpPr txBox="1"/>
          <p:nvPr/>
        </p:nvSpPr>
        <p:spPr>
          <a:xfrm>
            <a:off x="1857714" y="3147278"/>
            <a:ext cx="383556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it-IT" altLang="it-IT" b="1" dirty="0">
                <a:solidFill>
                  <a:srgbClr val="777877"/>
                </a:solidFill>
                <a:latin typeface="Calibri"/>
              </a:rPr>
              <a:t>Energia Frigorifera</a:t>
            </a:r>
            <a:br>
              <a:rPr lang="it-IT" altLang="it-IT" sz="1400" b="1" dirty="0">
                <a:solidFill>
                  <a:srgbClr val="777877"/>
                </a:solidFill>
                <a:latin typeface="Calibri"/>
              </a:rPr>
            </a:br>
            <a:r>
              <a:rPr lang="it-IT" altLang="it-IT" sz="1400" b="1" dirty="0">
                <a:solidFill>
                  <a:srgbClr val="777877"/>
                </a:solidFill>
                <a:latin typeface="Calibri"/>
              </a:rPr>
              <a:t>            </a:t>
            </a:r>
            <a:r>
              <a:rPr lang="en-US" sz="1200" b="1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Produzione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di </a:t>
            </a:r>
            <a:r>
              <a:rPr lang="en-US" sz="1200" b="1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Energia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200" b="1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Frigorifera</a:t>
            </a:r>
            <a:endParaRPr lang="en-US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eaLnBrk="1" hangingPunct="1"/>
            <a:r>
              <a:rPr lang="en-US" sz="1200" b="1" dirty="0">
                <a:solidFill>
                  <a:schemeClr val="accent1"/>
                </a:solidFill>
                <a:latin typeface="Calibri" pitchFamily="34" charset="0"/>
                <a:cs typeface="Arial" pitchFamily="34" charset="0"/>
              </a:rPr>
              <a:t>              </a:t>
            </a:r>
            <a:r>
              <a:rPr lang="en-US" sz="1200" dirty="0">
                <a:solidFill>
                  <a:schemeClr val="accent1"/>
                </a:solidFill>
                <a:latin typeface="Calibri" pitchFamily="34" charset="0"/>
                <a:cs typeface="Arial" pitchFamily="34" charset="0"/>
              </a:rPr>
              <a:t>0,049 – 0,069 kWh/MJ</a:t>
            </a:r>
            <a:endParaRPr lang="it-IT" altLang="it-IT" sz="1200" dirty="0">
              <a:solidFill>
                <a:srgbClr val="777877"/>
              </a:solidFill>
              <a:latin typeface="Calibri"/>
            </a:endParaRPr>
          </a:p>
        </p:txBody>
      </p: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17F1EF29-A440-43EB-B8FD-CD13693EE8C9}"/>
              </a:ext>
            </a:extLst>
          </p:cNvPr>
          <p:cNvGrpSpPr/>
          <p:nvPr/>
        </p:nvGrpSpPr>
        <p:grpSpPr>
          <a:xfrm>
            <a:off x="1824580" y="3438725"/>
            <a:ext cx="599964" cy="430887"/>
            <a:chOff x="2251147" y="2249855"/>
            <a:chExt cx="376833" cy="299538"/>
          </a:xfrm>
        </p:grpSpPr>
        <p:sp>
          <p:nvSpPr>
            <p:cNvPr id="32" name="CasellaDiTesto 31">
              <a:extLst>
                <a:ext uri="{FF2B5EF4-FFF2-40B4-BE49-F238E27FC236}">
                  <a16:creationId xmlns:a16="http://schemas.microsoft.com/office/drawing/2014/main" id="{E21B911C-40C0-4B13-B7B7-8267AC0A25AF}"/>
                </a:ext>
              </a:extLst>
            </p:cNvPr>
            <p:cNvSpPr txBox="1"/>
            <p:nvPr/>
          </p:nvSpPr>
          <p:spPr>
            <a:xfrm>
              <a:off x="2251147" y="2249855"/>
              <a:ext cx="376833" cy="2995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altLang="it-IT" sz="1100" dirty="0" err="1">
                  <a:solidFill>
                    <a:srgbClr val="777877"/>
                  </a:solidFill>
                  <a:latin typeface="Calibri"/>
                </a:rPr>
                <a:t>kWhe</a:t>
              </a:r>
              <a:endParaRPr lang="it-IT" altLang="it-IT" sz="1100" b="1" dirty="0">
                <a:solidFill>
                  <a:srgbClr val="777877"/>
                </a:solidFill>
                <a:latin typeface="Calibri"/>
              </a:endParaRPr>
            </a:p>
            <a:p>
              <a:pPr algn="ctr" eaLnBrk="1" hangingPunct="1"/>
              <a:r>
                <a:rPr lang="en-US" sz="1100" dirty="0">
                  <a:solidFill>
                    <a:srgbClr val="777877"/>
                  </a:solidFill>
                  <a:latin typeface="Calibri"/>
                </a:rPr>
                <a:t>MJ</a:t>
              </a:r>
              <a:r>
                <a:rPr lang="en-US" sz="1100" b="1" dirty="0">
                  <a:solidFill>
                    <a:schemeClr val="accent1"/>
                  </a:solidFill>
                  <a:latin typeface="Calibri" pitchFamily="34" charset="0"/>
                  <a:cs typeface="Arial" pitchFamily="34" charset="0"/>
                </a:rPr>
                <a:t> </a:t>
              </a:r>
              <a:endParaRPr lang="it-IT" sz="1100" dirty="0"/>
            </a:p>
          </p:txBody>
        </p:sp>
        <p:cxnSp>
          <p:nvCxnSpPr>
            <p:cNvPr id="33" name="Connettore diritto 32">
              <a:extLst>
                <a:ext uri="{FF2B5EF4-FFF2-40B4-BE49-F238E27FC236}">
                  <a16:creationId xmlns:a16="http://schemas.microsoft.com/office/drawing/2014/main" id="{7CB36483-6D9D-4CEB-972A-2C3907112498}"/>
                </a:ext>
              </a:extLst>
            </p:cNvPr>
            <p:cNvCxnSpPr>
              <a:cxnSpLocks/>
            </p:cNvCxnSpPr>
            <p:nvPr/>
          </p:nvCxnSpPr>
          <p:spPr>
            <a:xfrm>
              <a:off x="2322289" y="2397529"/>
              <a:ext cx="228600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179A9894-F96C-4A5E-A8C3-6DF4BE7378CB}"/>
              </a:ext>
            </a:extLst>
          </p:cNvPr>
          <p:cNvSpPr txBox="1"/>
          <p:nvPr/>
        </p:nvSpPr>
        <p:spPr>
          <a:xfrm>
            <a:off x="6427656" y="3147278"/>
            <a:ext cx="271634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it-IT" altLang="it-IT" b="1" dirty="0">
                <a:solidFill>
                  <a:srgbClr val="777877"/>
                </a:solidFill>
                <a:latin typeface="Calibri"/>
              </a:rPr>
              <a:t>Distribuzione</a:t>
            </a:r>
            <a:br>
              <a:rPr lang="it-IT" altLang="it-IT" sz="1400" b="1" dirty="0">
                <a:solidFill>
                  <a:srgbClr val="777877"/>
                </a:solidFill>
                <a:latin typeface="Calibri"/>
              </a:rPr>
            </a:br>
            <a:r>
              <a:rPr lang="it-IT" altLang="it-IT" sz="1400" b="1" dirty="0">
                <a:solidFill>
                  <a:srgbClr val="777877"/>
                </a:solidFill>
                <a:latin typeface="Calibri"/>
              </a:rPr>
              <a:t>            </a:t>
            </a:r>
            <a:r>
              <a:rPr lang="it-IT" altLang="it-IT" sz="1200" b="1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Distribuzione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di </a:t>
            </a:r>
            <a:r>
              <a:rPr lang="en-US" sz="1200" b="1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Energia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200" b="1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Termica</a:t>
            </a:r>
            <a:endParaRPr lang="en-US" sz="1200" b="1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r>
              <a:rPr lang="en-US" sz="1200" b="1" dirty="0">
                <a:solidFill>
                  <a:schemeClr val="accent1"/>
                </a:solidFill>
                <a:latin typeface="Calibri" pitchFamily="34" charset="0"/>
                <a:cs typeface="Arial" pitchFamily="34" charset="0"/>
              </a:rPr>
              <a:t>              </a:t>
            </a:r>
            <a:r>
              <a:rPr lang="en-US" sz="1200" dirty="0">
                <a:solidFill>
                  <a:schemeClr val="accent1"/>
                </a:solidFill>
                <a:latin typeface="Calibri" pitchFamily="34" charset="0"/>
                <a:cs typeface="Arial" pitchFamily="34" charset="0"/>
              </a:rPr>
              <a:t>0,006 – 0,011 kWh/MJ</a:t>
            </a:r>
            <a:endParaRPr lang="it-IT" altLang="it-IT" sz="1200" dirty="0">
              <a:solidFill>
                <a:srgbClr val="777877"/>
              </a:solidFill>
              <a:latin typeface="Calibri"/>
            </a:endParaRPr>
          </a:p>
        </p:txBody>
      </p: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156A6725-9570-4920-B798-88F38E62BA5A}"/>
              </a:ext>
            </a:extLst>
          </p:cNvPr>
          <p:cNvGrpSpPr/>
          <p:nvPr/>
        </p:nvGrpSpPr>
        <p:grpSpPr>
          <a:xfrm>
            <a:off x="6433678" y="3435711"/>
            <a:ext cx="599964" cy="430887"/>
            <a:chOff x="2251147" y="2249855"/>
            <a:chExt cx="376833" cy="299538"/>
          </a:xfrm>
        </p:grpSpPr>
        <p:sp>
          <p:nvSpPr>
            <p:cNvPr id="40" name="CasellaDiTesto 39">
              <a:extLst>
                <a:ext uri="{FF2B5EF4-FFF2-40B4-BE49-F238E27FC236}">
                  <a16:creationId xmlns:a16="http://schemas.microsoft.com/office/drawing/2014/main" id="{3261B735-C10E-45CC-95EB-E06069A5EE2E}"/>
                </a:ext>
              </a:extLst>
            </p:cNvPr>
            <p:cNvSpPr txBox="1"/>
            <p:nvPr/>
          </p:nvSpPr>
          <p:spPr>
            <a:xfrm>
              <a:off x="2251147" y="2249855"/>
              <a:ext cx="376833" cy="2995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altLang="it-IT" sz="1100" dirty="0" err="1">
                  <a:solidFill>
                    <a:srgbClr val="777877"/>
                  </a:solidFill>
                  <a:latin typeface="Calibri"/>
                </a:rPr>
                <a:t>kWhe</a:t>
              </a:r>
              <a:endParaRPr lang="it-IT" altLang="it-IT" sz="1100" b="1" dirty="0">
                <a:solidFill>
                  <a:srgbClr val="777877"/>
                </a:solidFill>
                <a:latin typeface="Calibri"/>
              </a:endParaRPr>
            </a:p>
            <a:p>
              <a:pPr algn="ctr" eaLnBrk="1" hangingPunct="1"/>
              <a:r>
                <a:rPr lang="en-US" sz="1100" dirty="0">
                  <a:solidFill>
                    <a:srgbClr val="777877"/>
                  </a:solidFill>
                  <a:latin typeface="Calibri"/>
                </a:rPr>
                <a:t>MJ</a:t>
              </a:r>
              <a:r>
                <a:rPr lang="en-US" sz="1100" b="1" dirty="0">
                  <a:solidFill>
                    <a:schemeClr val="accent1"/>
                  </a:solidFill>
                  <a:latin typeface="Calibri" pitchFamily="34" charset="0"/>
                  <a:cs typeface="Arial" pitchFamily="34" charset="0"/>
                </a:rPr>
                <a:t> </a:t>
              </a:r>
              <a:endParaRPr lang="it-IT" sz="1100" dirty="0"/>
            </a:p>
          </p:txBody>
        </p:sp>
        <p:cxnSp>
          <p:nvCxnSpPr>
            <p:cNvPr id="41" name="Connettore diritto 40">
              <a:extLst>
                <a:ext uri="{FF2B5EF4-FFF2-40B4-BE49-F238E27FC236}">
                  <a16:creationId xmlns:a16="http://schemas.microsoft.com/office/drawing/2014/main" id="{D2B0FD7E-698E-40CC-AC02-4085DE18E281}"/>
                </a:ext>
              </a:extLst>
            </p:cNvPr>
            <p:cNvCxnSpPr>
              <a:cxnSpLocks/>
            </p:cNvCxnSpPr>
            <p:nvPr/>
          </p:nvCxnSpPr>
          <p:spPr>
            <a:xfrm>
              <a:off x="2322289" y="2397529"/>
              <a:ext cx="228600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908210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51FBCA5-00AB-4554-875E-A9B64D4947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88C1B920-A619-4C5E-A79A-001E87FDB0EC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1. I CONSUMI ENERGETICI E LA PRODUZIONE INDUSTRIALE </a:t>
            </a: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pic>
        <p:nvPicPr>
          <p:cNvPr id="4" name="Immagine 3" descr="LOGO_EDISON.png">
            <a:extLst>
              <a:ext uri="{FF2B5EF4-FFF2-40B4-BE49-F238E27FC236}">
                <a16:creationId xmlns:a16="http://schemas.microsoft.com/office/drawing/2014/main" id="{53CCA71F-6FD9-46C6-8B7B-DBA622BD62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6" name="Segnaposto numero diapositiva 4">
            <a:extLst>
              <a:ext uri="{FF2B5EF4-FFF2-40B4-BE49-F238E27FC236}">
                <a16:creationId xmlns:a16="http://schemas.microsoft.com/office/drawing/2014/main" id="{7818E46E-360B-4318-93DF-79DDFEC41E58}"/>
              </a:ext>
            </a:extLst>
          </p:cNvPr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17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83AED7D-6D56-424D-A879-B0D758AEA0FA}"/>
              </a:ext>
            </a:extLst>
          </p:cNvPr>
          <p:cNvSpPr txBox="1"/>
          <p:nvPr/>
        </p:nvSpPr>
        <p:spPr>
          <a:xfrm>
            <a:off x="706384" y="1953664"/>
            <a:ext cx="3835560" cy="1236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914400" eaLnBrk="0" fontAlgn="base" hangingPunct="0">
              <a:lnSpc>
                <a:spcPts val="1750"/>
              </a:lnSpc>
              <a:spcBef>
                <a:spcPts val="1800"/>
              </a:spcBef>
              <a:spcAft>
                <a:spcPct val="0"/>
              </a:spcAft>
              <a:buClr>
                <a:srgbClr val="001A70"/>
              </a:buClr>
            </a:pPr>
            <a:r>
              <a:rPr lang="it-IT" altLang="it-IT" sz="1400" dirty="0">
                <a:solidFill>
                  <a:srgbClr val="777877"/>
                </a:solidFill>
                <a:latin typeface="Calibri"/>
              </a:rPr>
              <a:t>L’organizzazione stabilisce un </a:t>
            </a:r>
            <a:r>
              <a:rPr lang="it-IT" altLang="it-IT" sz="1600" dirty="0">
                <a:solidFill>
                  <a:schemeClr val="accent1"/>
                </a:solidFill>
                <a:latin typeface="Calibri"/>
              </a:rPr>
              <a:t>consumo di riferimento «baseline» </a:t>
            </a:r>
            <a:r>
              <a:rPr lang="it-IT" altLang="it-IT" sz="1400" dirty="0">
                <a:solidFill>
                  <a:srgbClr val="777877"/>
                </a:solidFill>
                <a:latin typeface="Calibri"/>
              </a:rPr>
              <a:t>utilizzando i monitoraggi energetici  nell’ambito  di  un periodo «rappresentativo» all’uso e consumo dell’energia per l’organizzazione.</a:t>
            </a:r>
          </a:p>
        </p:txBody>
      </p:sp>
      <p:pic>
        <p:nvPicPr>
          <p:cNvPr id="35" name="Immagine 34">
            <a:extLst>
              <a:ext uri="{FF2B5EF4-FFF2-40B4-BE49-F238E27FC236}">
                <a16:creationId xmlns:a16="http://schemas.microsoft.com/office/drawing/2014/main" id="{DDA5BC29-1858-436A-B3C7-086999897B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7435" y="1626553"/>
            <a:ext cx="3420152" cy="171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914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02A797ED-C85C-48A6-BEF8-A7721DAA00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1" y="741429"/>
            <a:ext cx="8924544" cy="405384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21199B3-88AB-4A77-ADB9-3860138E7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olo 2">
            <a:extLst>
              <a:ext uri="{FF2B5EF4-FFF2-40B4-BE49-F238E27FC236}">
                <a16:creationId xmlns:a16="http://schemas.microsoft.com/office/drawing/2014/main" id="{4AC1054B-ABA4-422C-83CB-2159D21CE4AA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1. I CONSUMI ENERGETICI E LA PRODUZIONE INDUSTRIALE </a:t>
            </a: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pic>
        <p:nvPicPr>
          <p:cNvPr id="5" name="Immagine 4" descr="LOGO_EDISON.png">
            <a:extLst>
              <a:ext uri="{FF2B5EF4-FFF2-40B4-BE49-F238E27FC236}">
                <a16:creationId xmlns:a16="http://schemas.microsoft.com/office/drawing/2014/main" id="{01EC2829-AC8E-4A2D-97BB-79F496C835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7" name="Segnaposto numero diapositiva 4">
            <a:extLst>
              <a:ext uri="{FF2B5EF4-FFF2-40B4-BE49-F238E27FC236}">
                <a16:creationId xmlns:a16="http://schemas.microsoft.com/office/drawing/2014/main" id="{C2E41A2D-0B2B-46AD-80BD-F6D7B1345C88}"/>
              </a:ext>
            </a:extLst>
          </p:cNvPr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18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9AADA1E9-BE79-4719-9718-324B4E1E4862}"/>
              </a:ext>
            </a:extLst>
          </p:cNvPr>
          <p:cNvGrpSpPr/>
          <p:nvPr/>
        </p:nvGrpSpPr>
        <p:grpSpPr>
          <a:xfrm rot="10800000">
            <a:off x="275123" y="895079"/>
            <a:ext cx="4823328" cy="3689725"/>
            <a:chOff x="4289611" y="880782"/>
            <a:chExt cx="4823328" cy="3689725"/>
          </a:xfrm>
          <a:solidFill>
            <a:srgbClr val="FFFFFF">
              <a:alpha val="69804"/>
            </a:srgbClr>
          </a:solidFill>
        </p:grpSpPr>
        <p:sp>
          <p:nvSpPr>
            <p:cNvPr id="10" name="Rettangolo 9">
              <a:extLst>
                <a:ext uri="{FF2B5EF4-FFF2-40B4-BE49-F238E27FC236}">
                  <a16:creationId xmlns:a16="http://schemas.microsoft.com/office/drawing/2014/main" id="{D6C7181A-DE79-455B-9DD2-C6260182A3BD}"/>
                </a:ext>
              </a:extLst>
            </p:cNvPr>
            <p:cNvSpPr/>
            <p:nvPr/>
          </p:nvSpPr>
          <p:spPr>
            <a:xfrm>
              <a:off x="4928347" y="880782"/>
              <a:ext cx="4184592" cy="3689725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" name="Rettangolo 10">
              <a:extLst>
                <a:ext uri="{FF2B5EF4-FFF2-40B4-BE49-F238E27FC236}">
                  <a16:creationId xmlns:a16="http://schemas.microsoft.com/office/drawing/2014/main" id="{383608C2-F2E1-41D8-A24B-A3A26011210C}"/>
                </a:ext>
              </a:extLst>
            </p:cNvPr>
            <p:cNvSpPr/>
            <p:nvPr/>
          </p:nvSpPr>
          <p:spPr>
            <a:xfrm>
              <a:off x="4289611" y="2893836"/>
              <a:ext cx="638735" cy="156658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2854770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306C15F-F6DD-45C6-A6AE-624A7EABB9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388202F0-DB68-440D-9CBE-18830667D650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1. I CONSUMI ENERGETICI E LA PRODUZIONE INDUSTRIALE </a:t>
            </a: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pic>
        <p:nvPicPr>
          <p:cNvPr id="4" name="Immagine 3" descr="LOGO_EDISON.png">
            <a:extLst>
              <a:ext uri="{FF2B5EF4-FFF2-40B4-BE49-F238E27FC236}">
                <a16:creationId xmlns:a16="http://schemas.microsoft.com/office/drawing/2014/main" id="{D4EED47C-0BCE-4D6F-BC9C-C821108314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6" name="Segnaposto numero diapositiva 4">
            <a:extLst>
              <a:ext uri="{FF2B5EF4-FFF2-40B4-BE49-F238E27FC236}">
                <a16:creationId xmlns:a16="http://schemas.microsoft.com/office/drawing/2014/main" id="{8F874762-8777-4584-B21D-44603C692517}"/>
              </a:ext>
            </a:extLst>
          </p:cNvPr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19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09C4CEF9-067A-49C2-9B5F-B273B82DA588}"/>
              </a:ext>
            </a:extLst>
          </p:cNvPr>
          <p:cNvSpPr txBox="1"/>
          <p:nvPr/>
        </p:nvSpPr>
        <p:spPr>
          <a:xfrm>
            <a:off x="706384" y="1799083"/>
            <a:ext cx="357467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1400" dirty="0">
                <a:solidFill>
                  <a:srgbClr val="777877"/>
                </a:solidFill>
                <a:latin typeface="Calibri"/>
              </a:rPr>
              <a:t>L’Organizzazione individua gli </a:t>
            </a:r>
            <a:r>
              <a:rPr lang="it-IT" sz="1600" dirty="0">
                <a:solidFill>
                  <a:schemeClr val="accent1"/>
                </a:solidFill>
                <a:latin typeface="Calibri"/>
              </a:rPr>
              <a:t>Indicatori di Prestazione Energetica  «</a:t>
            </a:r>
            <a:r>
              <a:rPr lang="it-IT" sz="1600" dirty="0" err="1">
                <a:solidFill>
                  <a:schemeClr val="accent1"/>
                </a:solidFill>
                <a:latin typeface="Calibri"/>
              </a:rPr>
              <a:t>EnPI</a:t>
            </a:r>
            <a:r>
              <a:rPr lang="it-IT" sz="1600" dirty="0">
                <a:solidFill>
                  <a:schemeClr val="accent1"/>
                </a:solidFill>
                <a:latin typeface="Calibri"/>
              </a:rPr>
              <a:t>» </a:t>
            </a:r>
            <a:r>
              <a:rPr lang="it-IT" sz="1400" dirty="0">
                <a:solidFill>
                  <a:srgbClr val="777877"/>
                </a:solidFill>
                <a:latin typeface="Calibri"/>
              </a:rPr>
              <a:t>appropriati per la sorveglianza e la misurazione delle prestazioni energetiche del proprio sistema. </a:t>
            </a:r>
          </a:p>
          <a:p>
            <a:pPr algn="just"/>
            <a:r>
              <a:rPr lang="it-IT" altLang="it-IT" sz="1400" dirty="0">
                <a:solidFill>
                  <a:srgbClr val="777877"/>
                </a:solidFill>
                <a:latin typeface="Calibri"/>
              </a:rPr>
              <a:t>Norma 50001:2018 (riferibile a Sistemi di Gestione Energia SGE) ha introdotto il concetto di </a:t>
            </a:r>
            <a:r>
              <a:rPr lang="it-IT" altLang="it-IT" sz="1600" dirty="0">
                <a:solidFill>
                  <a:schemeClr val="accent1"/>
                </a:solidFill>
                <a:latin typeface="Calibri"/>
              </a:rPr>
              <a:t>normalizzazione degli indicatori di prestazione energetica. </a:t>
            </a:r>
            <a:endParaRPr lang="it-IT" sz="1600" dirty="0">
              <a:solidFill>
                <a:schemeClr val="accent1"/>
              </a:solidFill>
              <a:latin typeface="Calibri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2AB97BB-D3E4-4D73-AE0B-6C17097A2B72}"/>
              </a:ext>
            </a:extLst>
          </p:cNvPr>
          <p:cNvSpPr txBox="1"/>
          <p:nvPr/>
        </p:nvSpPr>
        <p:spPr>
          <a:xfrm>
            <a:off x="4917435" y="1799083"/>
            <a:ext cx="3835560" cy="169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914400" eaLnBrk="0" fontAlgn="base" hangingPunct="0">
              <a:lnSpc>
                <a:spcPts val="1750"/>
              </a:lnSpc>
              <a:spcBef>
                <a:spcPts val="1800"/>
              </a:spcBef>
              <a:spcAft>
                <a:spcPct val="0"/>
              </a:spcAft>
              <a:buClr>
                <a:srgbClr val="001A70"/>
              </a:buClr>
            </a:pPr>
            <a:r>
              <a:rPr lang="it-IT" altLang="it-IT" sz="1400" dirty="0">
                <a:solidFill>
                  <a:srgbClr val="777877"/>
                </a:solidFill>
                <a:latin typeface="Calibri"/>
              </a:rPr>
              <a:t>Gli indicatori di performance assumono per un SGE un elevato valore per la corretta gestione dell’energia.  È pertanto indispensabile che essi vengano definiti con estrema attenzione in modo da garantire la </a:t>
            </a:r>
            <a:r>
              <a:rPr lang="it-IT" altLang="it-IT" sz="1600" dirty="0">
                <a:solidFill>
                  <a:schemeClr val="accent1"/>
                </a:solidFill>
                <a:latin typeface="Calibri"/>
              </a:rPr>
              <a:t>massima rappresentatività </a:t>
            </a:r>
            <a:r>
              <a:rPr lang="it-IT" altLang="it-IT" sz="1400" dirty="0">
                <a:solidFill>
                  <a:srgbClr val="777877"/>
                </a:solidFill>
                <a:latin typeface="Calibri"/>
              </a:rPr>
              <a:t>delle modalità di utilizzo dei vettori energetici per ogni singolo uso energetico.</a:t>
            </a:r>
          </a:p>
        </p:txBody>
      </p:sp>
      <p:pic>
        <p:nvPicPr>
          <p:cNvPr id="17" name="Elemento grafico 16">
            <a:extLst>
              <a:ext uri="{FF2B5EF4-FFF2-40B4-BE49-F238E27FC236}">
                <a16:creationId xmlns:a16="http://schemas.microsoft.com/office/drawing/2014/main" id="{F1B8B84B-02D3-43F7-BDE5-430D99306F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90224" y="2620728"/>
            <a:ext cx="472723" cy="5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0966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CCC89A9-A78E-4975-9502-22694AAE02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C4FFD5A3-EB46-4DD0-946E-97F70116887B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1. I CONSUMI ENERGETICI E LA PRODUZIONE INDUSTRIALE </a:t>
            </a: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pic>
        <p:nvPicPr>
          <p:cNvPr id="4" name="Immagine 3" descr="LOGO_EDISON.png">
            <a:extLst>
              <a:ext uri="{FF2B5EF4-FFF2-40B4-BE49-F238E27FC236}">
                <a16:creationId xmlns:a16="http://schemas.microsoft.com/office/drawing/2014/main" id="{A38F11C8-38E2-4325-B060-6EE2F3E2EE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6" name="Segnaposto numero diapositiva 4">
            <a:extLst>
              <a:ext uri="{FF2B5EF4-FFF2-40B4-BE49-F238E27FC236}">
                <a16:creationId xmlns:a16="http://schemas.microsoft.com/office/drawing/2014/main" id="{3657B0A0-7911-4DFE-9E62-7D6042CA1146}"/>
              </a:ext>
            </a:extLst>
          </p:cNvPr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20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1B80BD9-D4C2-465B-8FB2-C26005A99F70}"/>
              </a:ext>
            </a:extLst>
          </p:cNvPr>
          <p:cNvSpPr txBox="1"/>
          <p:nvPr/>
        </p:nvSpPr>
        <p:spPr>
          <a:xfrm>
            <a:off x="706384" y="1547815"/>
            <a:ext cx="2965071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1400" dirty="0">
                <a:solidFill>
                  <a:srgbClr val="777877"/>
                </a:solidFill>
                <a:latin typeface="Calibri"/>
              </a:rPr>
              <a:t>Gli </a:t>
            </a:r>
            <a:r>
              <a:rPr lang="it-IT" sz="1600" dirty="0">
                <a:solidFill>
                  <a:schemeClr val="accent1"/>
                </a:solidFill>
                <a:latin typeface="Calibri"/>
              </a:rPr>
              <a:t>«</a:t>
            </a:r>
            <a:r>
              <a:rPr lang="it-IT" sz="1600" dirty="0" err="1">
                <a:solidFill>
                  <a:schemeClr val="accent1"/>
                </a:solidFill>
                <a:latin typeface="Calibri"/>
              </a:rPr>
              <a:t>EnPI</a:t>
            </a:r>
            <a:r>
              <a:rPr lang="it-IT" sz="1600" dirty="0">
                <a:solidFill>
                  <a:schemeClr val="accent1"/>
                </a:solidFill>
                <a:latin typeface="Calibri"/>
              </a:rPr>
              <a:t>» </a:t>
            </a:r>
            <a:r>
              <a:rPr lang="it-IT" sz="1400" dirty="0">
                <a:solidFill>
                  <a:srgbClr val="777877"/>
                </a:solidFill>
                <a:latin typeface="Calibri"/>
              </a:rPr>
              <a:t>hanno lo scopo di correlare il dato sul consumo con altre grandezze, legate all’utilizzo dell’energia.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AFF94B0-C092-45A7-AF93-4C7FBC24A818}"/>
              </a:ext>
            </a:extLst>
          </p:cNvPr>
          <p:cNvSpPr txBox="1"/>
          <p:nvPr/>
        </p:nvSpPr>
        <p:spPr>
          <a:xfrm>
            <a:off x="4377838" y="1547815"/>
            <a:ext cx="3574671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1600" dirty="0">
                <a:solidFill>
                  <a:schemeClr val="accent1"/>
                </a:solidFill>
                <a:latin typeface="Calibri"/>
              </a:rPr>
              <a:t>Esempi di indicatori:</a:t>
            </a:r>
          </a:p>
          <a:p>
            <a:pPr algn="just"/>
            <a:endParaRPr lang="it-IT" sz="1600" dirty="0">
              <a:solidFill>
                <a:schemeClr val="accent1"/>
              </a:solidFill>
              <a:latin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rgbClr val="777877"/>
                </a:solidFill>
                <a:latin typeface="Calibri"/>
              </a:rPr>
              <a:t>Produzioni</a:t>
            </a:r>
          </a:p>
          <a:p>
            <a:pPr algn="just"/>
            <a:endParaRPr lang="it-IT" sz="1400" dirty="0">
              <a:solidFill>
                <a:srgbClr val="777877"/>
              </a:solidFill>
              <a:latin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rgbClr val="777877"/>
                </a:solidFill>
                <a:latin typeface="Calibri"/>
              </a:rPr>
              <a:t>Area Servita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400" dirty="0">
              <a:solidFill>
                <a:srgbClr val="777877"/>
              </a:solidFill>
              <a:latin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rgbClr val="777877"/>
                </a:solidFill>
                <a:latin typeface="Calibri"/>
              </a:rPr>
              <a:t>Volume Servito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400" dirty="0">
              <a:solidFill>
                <a:srgbClr val="777877"/>
              </a:solidFill>
              <a:latin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rgbClr val="777877"/>
                </a:solidFill>
                <a:latin typeface="Calibri"/>
              </a:rPr>
              <a:t>Condizioni Climatiche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0F13C61-D682-41DF-A331-0A8FFF1F0E88}"/>
              </a:ext>
            </a:extLst>
          </p:cNvPr>
          <p:cNvSpPr txBox="1"/>
          <p:nvPr/>
        </p:nvSpPr>
        <p:spPr>
          <a:xfrm>
            <a:off x="6627511" y="2038397"/>
            <a:ext cx="1523116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1400" dirty="0">
                <a:solidFill>
                  <a:schemeClr val="accent1"/>
                </a:solidFill>
                <a:latin typeface="Calibri"/>
              </a:rPr>
              <a:t>kWh/pezzo ; MJ/t</a:t>
            </a:r>
          </a:p>
          <a:p>
            <a:pPr algn="just"/>
            <a:endParaRPr lang="it-IT" sz="1400" dirty="0">
              <a:solidFill>
                <a:srgbClr val="777877"/>
              </a:solidFill>
              <a:latin typeface="Calibri"/>
            </a:endParaRPr>
          </a:p>
          <a:p>
            <a:pPr algn="just"/>
            <a:r>
              <a:rPr lang="it-IT" sz="1400" dirty="0">
                <a:solidFill>
                  <a:schemeClr val="accent1"/>
                </a:solidFill>
                <a:latin typeface="Calibri"/>
              </a:rPr>
              <a:t>kWh/m2 ; MJ/m2</a:t>
            </a:r>
            <a:endParaRPr lang="it-IT" sz="1400" dirty="0">
              <a:solidFill>
                <a:srgbClr val="777877"/>
              </a:solidFill>
              <a:latin typeface="Calibri"/>
            </a:endParaRPr>
          </a:p>
          <a:p>
            <a:pPr algn="just"/>
            <a:endParaRPr lang="it-IT" sz="1400" dirty="0">
              <a:solidFill>
                <a:srgbClr val="777877"/>
              </a:solidFill>
              <a:latin typeface="Calibri"/>
            </a:endParaRPr>
          </a:p>
          <a:p>
            <a:pPr algn="just"/>
            <a:r>
              <a:rPr lang="it-IT" sz="1400" dirty="0">
                <a:solidFill>
                  <a:schemeClr val="accent1"/>
                </a:solidFill>
                <a:latin typeface="Calibri"/>
              </a:rPr>
              <a:t>kWh/m3 ; MJ/m3</a:t>
            </a:r>
            <a:endParaRPr lang="it-IT" sz="1400" dirty="0">
              <a:solidFill>
                <a:srgbClr val="777877"/>
              </a:solidFill>
              <a:latin typeface="Calibri"/>
            </a:endParaRPr>
          </a:p>
          <a:p>
            <a:pPr algn="just"/>
            <a:endParaRPr lang="it-IT" sz="1400" dirty="0">
              <a:solidFill>
                <a:srgbClr val="777877"/>
              </a:solidFill>
              <a:latin typeface="Calibri"/>
            </a:endParaRPr>
          </a:p>
          <a:p>
            <a:pPr algn="just"/>
            <a:r>
              <a:rPr lang="it-IT" sz="1400" dirty="0">
                <a:solidFill>
                  <a:schemeClr val="accent1"/>
                </a:solidFill>
                <a:latin typeface="Calibri"/>
              </a:rPr>
              <a:t>MJ/GG ; Sm3/GG</a:t>
            </a:r>
            <a:endParaRPr lang="it-IT" altLang="it-IT" sz="1400" dirty="0">
              <a:solidFill>
                <a:schemeClr val="accent1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829855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LOGO_EDISON.png">
            <a:extLst>
              <a:ext uri="{FF2B5EF4-FFF2-40B4-BE49-F238E27FC236}">
                <a16:creationId xmlns:a16="http://schemas.microsoft.com/office/drawing/2014/main" id="{6BEABA57-7D70-4AE8-A3E5-7E7EBD38F0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4EAE63A-7256-4BDD-964F-036E84FE89BF}"/>
              </a:ext>
            </a:extLst>
          </p:cNvPr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21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33" name="Rectangle 2">
            <a:extLst>
              <a:ext uri="{FF2B5EF4-FFF2-40B4-BE49-F238E27FC236}">
                <a16:creationId xmlns:a16="http://schemas.microsoft.com/office/drawing/2014/main" id="{83312BD7-D5EC-49F4-A4BE-DBA35CE98C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itolo 2">
            <a:extLst>
              <a:ext uri="{FF2B5EF4-FFF2-40B4-BE49-F238E27FC236}">
                <a16:creationId xmlns:a16="http://schemas.microsoft.com/office/drawing/2014/main" id="{11CE471C-D70B-4E9F-9C7E-31BDF534608B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1. I CONSUMI ENERGETICI E LA PRODUZIONE INDUSTRIALE </a:t>
            </a: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pic>
        <p:nvPicPr>
          <p:cNvPr id="37" name="Immagine 36">
            <a:extLst>
              <a:ext uri="{FF2B5EF4-FFF2-40B4-BE49-F238E27FC236}">
                <a16:creationId xmlns:a16="http://schemas.microsoft.com/office/drawing/2014/main" id="{B8093537-87BE-4F44-AD14-96638F563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" y="544830"/>
            <a:ext cx="8924544" cy="405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441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5DF14ED-8544-41B5-B7E2-4636064082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4E873543-E882-45AF-B219-164A3870D868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1. I CONSUMI ENERGETICI E LA PRODUZIONE INDUSTRIALE </a:t>
            </a: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pic>
        <p:nvPicPr>
          <p:cNvPr id="4" name="Immagine 3" descr="LOGO_EDISON.png">
            <a:extLst>
              <a:ext uri="{FF2B5EF4-FFF2-40B4-BE49-F238E27FC236}">
                <a16:creationId xmlns:a16="http://schemas.microsoft.com/office/drawing/2014/main" id="{5234BBFA-1475-4103-B758-1E49775A2B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6" name="Segnaposto numero diapositiva 4">
            <a:extLst>
              <a:ext uri="{FF2B5EF4-FFF2-40B4-BE49-F238E27FC236}">
                <a16:creationId xmlns:a16="http://schemas.microsoft.com/office/drawing/2014/main" id="{043135BD-3BB5-4308-A7F0-C9F38B384861}"/>
              </a:ext>
            </a:extLst>
          </p:cNvPr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22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212BFFF-7B60-4143-95BB-CBE41ECCE00B}"/>
              </a:ext>
            </a:extLst>
          </p:cNvPr>
          <p:cNvSpPr txBox="1"/>
          <p:nvPr/>
        </p:nvSpPr>
        <p:spPr>
          <a:xfrm>
            <a:off x="567106" y="1209969"/>
            <a:ext cx="5954606" cy="2600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914400" eaLnBrk="0" fontAlgn="base" hangingPunct="0">
              <a:lnSpc>
                <a:spcPts val="1750"/>
              </a:lnSpc>
              <a:spcBef>
                <a:spcPts val="1800"/>
              </a:spcBef>
              <a:spcAft>
                <a:spcPct val="0"/>
              </a:spcAft>
              <a:buClr>
                <a:srgbClr val="001A70"/>
              </a:buClr>
            </a:pPr>
            <a:r>
              <a:rPr lang="it-IT" altLang="it-IT" sz="1600" b="1" dirty="0">
                <a:solidFill>
                  <a:schemeClr val="accent1"/>
                </a:solidFill>
                <a:latin typeface="Calibri"/>
              </a:rPr>
              <a:t>Controllo Operativo degli indicatori di prestazione energetica (</a:t>
            </a:r>
            <a:r>
              <a:rPr lang="it-IT" altLang="it-IT" sz="1600" b="1" dirty="0" err="1">
                <a:solidFill>
                  <a:schemeClr val="accent1"/>
                </a:solidFill>
                <a:latin typeface="Calibri"/>
              </a:rPr>
              <a:t>EnPI</a:t>
            </a:r>
            <a:r>
              <a:rPr lang="it-IT" altLang="it-IT" sz="1600" b="1" dirty="0">
                <a:solidFill>
                  <a:schemeClr val="accent1"/>
                </a:solidFill>
                <a:latin typeface="Calibri"/>
              </a:rPr>
              <a:t>):</a:t>
            </a:r>
          </a:p>
          <a:p>
            <a:pPr marL="171450" lvl="0" indent="-171450" algn="just" defTabSz="914400" eaLnBrk="0" fontAlgn="base" hangingPunct="0">
              <a:spcBef>
                <a:spcPts val="1200"/>
              </a:spcBef>
              <a:spcAft>
                <a:spcPct val="0"/>
              </a:spcAft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it-IT" altLang="it-IT" sz="1200" dirty="0">
                <a:solidFill>
                  <a:srgbClr val="777877"/>
                </a:solidFill>
                <a:latin typeface="Calibri"/>
              </a:rPr>
              <a:t>L’organizzazione definisce e implementa un </a:t>
            </a:r>
            <a:r>
              <a:rPr lang="it-IT" altLang="it-IT" sz="1400" dirty="0">
                <a:solidFill>
                  <a:schemeClr val="accent1"/>
                </a:solidFill>
                <a:latin typeface="Calibri"/>
              </a:rPr>
              <a:t>piano di misurazione</a:t>
            </a:r>
            <a:r>
              <a:rPr lang="it-IT" altLang="it-IT" sz="1200" dirty="0">
                <a:solidFill>
                  <a:srgbClr val="777877"/>
                </a:solidFill>
                <a:latin typeface="Calibri"/>
              </a:rPr>
              <a:t> </a:t>
            </a:r>
            <a:r>
              <a:rPr lang="it-IT" altLang="it-IT" sz="1400" dirty="0">
                <a:solidFill>
                  <a:schemeClr val="accent1"/>
                </a:solidFill>
                <a:latin typeface="Calibri"/>
              </a:rPr>
              <a:t>dell’energia</a:t>
            </a:r>
            <a:r>
              <a:rPr lang="it-IT" altLang="it-IT" sz="1200" dirty="0">
                <a:solidFill>
                  <a:srgbClr val="777877"/>
                </a:solidFill>
                <a:latin typeface="Calibri"/>
              </a:rPr>
              <a:t> appropriato alla complessità dei suoi processi e secondo la </a:t>
            </a:r>
            <a:r>
              <a:rPr lang="it-IT" altLang="it-IT" sz="1400" dirty="0">
                <a:solidFill>
                  <a:schemeClr val="accent1"/>
                </a:solidFill>
                <a:latin typeface="Calibri"/>
              </a:rPr>
              <a:t>significatività</a:t>
            </a:r>
            <a:r>
              <a:rPr lang="it-IT" altLang="it-IT" sz="1200" dirty="0">
                <a:solidFill>
                  <a:srgbClr val="777877"/>
                </a:solidFill>
                <a:latin typeface="Calibri"/>
              </a:rPr>
              <a:t> degli stessi.</a:t>
            </a:r>
          </a:p>
          <a:p>
            <a:pPr marL="285750" lvl="0" indent="-285750" algn="just" defTabSz="914400" eaLnBrk="0" fontAlgn="base" hangingPunct="0">
              <a:spcBef>
                <a:spcPts val="1200"/>
              </a:spcBef>
              <a:spcAft>
                <a:spcPct val="0"/>
              </a:spcAft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it-IT" altLang="it-IT" sz="1400" dirty="0">
                <a:solidFill>
                  <a:schemeClr val="accent1"/>
                </a:solidFill>
                <a:latin typeface="Calibri"/>
              </a:rPr>
              <a:t>Sistematicità di monitoraggio del proprio consumo energetico</a:t>
            </a:r>
            <a:r>
              <a:rPr lang="it-IT" altLang="it-IT" sz="1200" dirty="0">
                <a:solidFill>
                  <a:srgbClr val="777877"/>
                </a:solidFill>
                <a:latin typeface="Calibri"/>
              </a:rPr>
              <a:t>, con una pianificazione definita nel tempo.</a:t>
            </a:r>
          </a:p>
          <a:p>
            <a:pPr marL="171450" indent="-171450" algn="just" defTabSz="914400" eaLnBrk="0" fontAlgn="base" hangingPunct="0">
              <a:spcBef>
                <a:spcPts val="1200"/>
              </a:spcBef>
              <a:spcAft>
                <a:spcPct val="0"/>
              </a:spcAft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it-IT" altLang="it-IT" sz="1200" dirty="0">
                <a:solidFill>
                  <a:srgbClr val="777877"/>
                </a:solidFill>
                <a:latin typeface="Calibri"/>
              </a:rPr>
              <a:t>Definizione e periodica revisionare delle </a:t>
            </a:r>
            <a:r>
              <a:rPr lang="it-IT" altLang="it-IT" sz="1400" dirty="0">
                <a:solidFill>
                  <a:schemeClr val="accent1"/>
                </a:solidFill>
                <a:latin typeface="Calibri"/>
              </a:rPr>
              <a:t>necessità di misurazione</a:t>
            </a:r>
            <a:r>
              <a:rPr lang="it-IT" altLang="it-IT" sz="1200" dirty="0">
                <a:solidFill>
                  <a:srgbClr val="777877"/>
                </a:solidFill>
                <a:latin typeface="Calibri"/>
              </a:rPr>
              <a:t>.</a:t>
            </a:r>
          </a:p>
          <a:p>
            <a:pPr marL="171450" indent="-171450" algn="just" defTabSz="914400" eaLnBrk="0" fontAlgn="base" hangingPunct="0">
              <a:spcBef>
                <a:spcPts val="1200"/>
              </a:spcBef>
              <a:spcAft>
                <a:spcPct val="0"/>
              </a:spcAft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it-IT" altLang="it-IT" sz="1200" dirty="0">
                <a:solidFill>
                  <a:srgbClr val="777877"/>
                </a:solidFill>
                <a:latin typeface="Calibri"/>
              </a:rPr>
              <a:t>Controllo sistematico delle apparecchiature di monitoraggio e misurazione: </a:t>
            </a:r>
            <a:r>
              <a:rPr lang="it-IT" altLang="it-IT" sz="1400" dirty="0">
                <a:solidFill>
                  <a:schemeClr val="accent1"/>
                </a:solidFill>
                <a:latin typeface="Calibri"/>
              </a:rPr>
              <a:t>dati accurati e ripetibili</a:t>
            </a:r>
            <a:r>
              <a:rPr lang="it-IT" altLang="it-IT" sz="1200" dirty="0">
                <a:solidFill>
                  <a:srgbClr val="777877"/>
                </a:solidFill>
                <a:latin typeface="Calibri"/>
              </a:rPr>
              <a:t> e dare risposta alle eventuali anomalie che generano deviazioni nelle prestazioni energetiche.</a:t>
            </a:r>
          </a:p>
        </p:txBody>
      </p: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B8451EBA-B641-4279-A26A-BEA33CA1971F}"/>
              </a:ext>
            </a:extLst>
          </p:cNvPr>
          <p:cNvGrpSpPr/>
          <p:nvPr/>
        </p:nvGrpSpPr>
        <p:grpSpPr>
          <a:xfrm>
            <a:off x="8298444" y="3050188"/>
            <a:ext cx="364363" cy="346755"/>
            <a:chOff x="6084888" y="1784350"/>
            <a:chExt cx="4697412" cy="4470400"/>
          </a:xfrm>
          <a:noFill/>
        </p:grpSpPr>
        <p:grpSp>
          <p:nvGrpSpPr>
            <p:cNvPr id="13" name="Group 128">
              <a:extLst>
                <a:ext uri="{FF2B5EF4-FFF2-40B4-BE49-F238E27FC236}">
                  <a16:creationId xmlns:a16="http://schemas.microsoft.com/office/drawing/2014/main" id="{9558E93A-C46A-499C-B53E-FDEDED760D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01025" y="3819525"/>
              <a:ext cx="2581275" cy="2435225"/>
              <a:chOff x="8201025" y="3819525"/>
              <a:chExt cx="2581275" cy="2435225"/>
            </a:xfrm>
            <a:grpFill/>
          </p:grpSpPr>
          <p:sp>
            <p:nvSpPr>
              <p:cNvPr id="14" name="Freeform 6">
                <a:extLst>
                  <a:ext uri="{FF2B5EF4-FFF2-40B4-BE49-F238E27FC236}">
                    <a16:creationId xmlns:a16="http://schemas.microsoft.com/office/drawing/2014/main" id="{F7A2793C-0C5A-4E1C-B8B1-47E6804399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4350" y="3819525"/>
                <a:ext cx="1377950" cy="2211387"/>
              </a:xfrm>
              <a:custGeom>
                <a:avLst/>
                <a:gdLst>
                  <a:gd name="T0" fmla="*/ 639491 w 362"/>
                  <a:gd name="T1" fmla="*/ 2211387 h 580"/>
                  <a:gd name="T2" fmla="*/ 597619 w 362"/>
                  <a:gd name="T3" fmla="*/ 1429776 h 580"/>
                  <a:gd name="T4" fmla="*/ 0 w 362"/>
                  <a:gd name="T5" fmla="*/ 392712 h 580"/>
                  <a:gd name="T6" fmla="*/ 681362 w 362"/>
                  <a:gd name="T7" fmla="*/ 0 h 580"/>
                  <a:gd name="T8" fmla="*/ 1271368 w 362"/>
                  <a:gd name="T9" fmla="*/ 1021813 h 580"/>
                  <a:gd name="T10" fmla="*/ 1377950 w 362"/>
                  <a:gd name="T11" fmla="*/ 1418338 h 580"/>
                  <a:gd name="T12" fmla="*/ 1271368 w 362"/>
                  <a:gd name="T13" fmla="*/ 1818675 h 580"/>
                  <a:gd name="T14" fmla="*/ 639491 w 362"/>
                  <a:gd name="T15" fmla="*/ 2211387 h 58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62" h="580">
                    <a:moveTo>
                      <a:pt x="168" y="580"/>
                    </a:moveTo>
                    <a:cubicBezTo>
                      <a:pt x="236" y="494"/>
                      <a:pt x="195" y="441"/>
                      <a:pt x="157" y="375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334" y="268"/>
                      <a:pt x="334" y="268"/>
                      <a:pt x="334" y="268"/>
                    </a:cubicBezTo>
                    <a:cubicBezTo>
                      <a:pt x="352" y="300"/>
                      <a:pt x="362" y="336"/>
                      <a:pt x="362" y="372"/>
                    </a:cubicBezTo>
                    <a:cubicBezTo>
                      <a:pt x="362" y="408"/>
                      <a:pt x="352" y="444"/>
                      <a:pt x="334" y="477"/>
                    </a:cubicBezTo>
                    <a:cubicBezTo>
                      <a:pt x="299" y="537"/>
                      <a:pt x="237" y="575"/>
                      <a:pt x="168" y="58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Freeform 7">
                <a:extLst>
                  <a:ext uri="{FF2B5EF4-FFF2-40B4-BE49-F238E27FC236}">
                    <a16:creationId xmlns:a16="http://schemas.microsoft.com/office/drawing/2014/main" id="{C9B59EE2-38B2-477C-ADDC-391B8259B8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1025" y="4997450"/>
                <a:ext cx="1965325" cy="1257300"/>
              </a:xfrm>
              <a:custGeom>
                <a:avLst/>
                <a:gdLst>
                  <a:gd name="T0" fmla="*/ 1721564 w 516"/>
                  <a:gd name="T1" fmla="*/ 1036320 h 330"/>
                  <a:gd name="T2" fmla="*/ 1767269 w 516"/>
                  <a:gd name="T3" fmla="*/ 975360 h 330"/>
                  <a:gd name="T4" fmla="*/ 1755843 w 516"/>
                  <a:gd name="T5" fmla="*/ 358140 h 330"/>
                  <a:gd name="T6" fmla="*/ 1691094 w 516"/>
                  <a:gd name="T7" fmla="*/ 251460 h 330"/>
                  <a:gd name="T8" fmla="*/ 609403 w 516"/>
                  <a:gd name="T9" fmla="*/ 251460 h 330"/>
                  <a:gd name="T10" fmla="*/ 609403 w 516"/>
                  <a:gd name="T11" fmla="*/ 0 h 330"/>
                  <a:gd name="T12" fmla="*/ 0 w 516"/>
                  <a:gd name="T13" fmla="*/ 643890 h 330"/>
                  <a:gd name="T14" fmla="*/ 609403 w 516"/>
                  <a:gd name="T15" fmla="*/ 1257300 h 330"/>
                  <a:gd name="T16" fmla="*/ 609403 w 516"/>
                  <a:gd name="T17" fmla="*/ 1036320 h 330"/>
                  <a:gd name="T18" fmla="*/ 1721564 w 516"/>
                  <a:gd name="T19" fmla="*/ 1036320 h 3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16" h="330">
                    <a:moveTo>
                      <a:pt x="452" y="272"/>
                    </a:moveTo>
                    <a:cubicBezTo>
                      <a:pt x="464" y="256"/>
                      <a:pt x="464" y="256"/>
                      <a:pt x="464" y="256"/>
                    </a:cubicBezTo>
                    <a:cubicBezTo>
                      <a:pt x="516" y="189"/>
                      <a:pt x="494" y="151"/>
                      <a:pt x="461" y="94"/>
                    </a:cubicBezTo>
                    <a:cubicBezTo>
                      <a:pt x="460" y="93"/>
                      <a:pt x="454" y="82"/>
                      <a:pt x="444" y="66"/>
                    </a:cubicBezTo>
                    <a:cubicBezTo>
                      <a:pt x="160" y="66"/>
                      <a:pt x="160" y="66"/>
                      <a:pt x="160" y="66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160" y="330"/>
                      <a:pt x="160" y="330"/>
                      <a:pt x="160" y="330"/>
                    </a:cubicBezTo>
                    <a:cubicBezTo>
                      <a:pt x="160" y="272"/>
                      <a:pt x="160" y="272"/>
                      <a:pt x="160" y="272"/>
                    </a:cubicBezTo>
                    <a:lnTo>
                      <a:pt x="452" y="27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6" name="Group 127">
              <a:extLst>
                <a:ext uri="{FF2B5EF4-FFF2-40B4-BE49-F238E27FC236}">
                  <a16:creationId xmlns:a16="http://schemas.microsoft.com/office/drawing/2014/main" id="{0247D2D4-FBAC-4B16-8810-6FD9E713C1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84888" y="3500438"/>
              <a:ext cx="2009775" cy="2544762"/>
              <a:chOff x="6084888" y="3500438"/>
              <a:chExt cx="2009775" cy="2544762"/>
            </a:xfrm>
            <a:grpFill/>
          </p:grpSpPr>
          <p:sp>
            <p:nvSpPr>
              <p:cNvPr id="17" name="Freeform 8">
                <a:extLst>
                  <a:ext uri="{FF2B5EF4-FFF2-40B4-BE49-F238E27FC236}">
                    <a16:creationId xmlns:a16="http://schemas.microsoft.com/office/drawing/2014/main" id="{5FDF4873-0E76-4584-A3AF-5A6F245642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4888" y="4902200"/>
                <a:ext cx="2009775" cy="1143000"/>
              </a:xfrm>
              <a:custGeom>
                <a:avLst/>
                <a:gdLst>
                  <a:gd name="T0" fmla="*/ 114192 w 528"/>
                  <a:gd name="T1" fmla="*/ 0 h 300"/>
                  <a:gd name="T2" fmla="*/ 814568 w 528"/>
                  <a:gd name="T3" fmla="*/ 354330 h 300"/>
                  <a:gd name="T4" fmla="*/ 2009775 w 528"/>
                  <a:gd name="T5" fmla="*/ 354330 h 300"/>
                  <a:gd name="T6" fmla="*/ 2009775 w 528"/>
                  <a:gd name="T7" fmla="*/ 1143000 h 300"/>
                  <a:gd name="T8" fmla="*/ 829793 w 528"/>
                  <a:gd name="T9" fmla="*/ 1143000 h 300"/>
                  <a:gd name="T10" fmla="*/ 430122 w 528"/>
                  <a:gd name="T11" fmla="*/ 1036320 h 300"/>
                  <a:gd name="T12" fmla="*/ 140837 w 528"/>
                  <a:gd name="T13" fmla="*/ 742950 h 300"/>
                  <a:gd name="T14" fmla="*/ 114192 w 528"/>
                  <a:gd name="T15" fmla="*/ 0 h 3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28" h="300">
                    <a:moveTo>
                      <a:pt x="30" y="0"/>
                    </a:moveTo>
                    <a:cubicBezTo>
                      <a:pt x="71" y="102"/>
                      <a:pt x="138" y="93"/>
                      <a:pt x="214" y="93"/>
                    </a:cubicBezTo>
                    <a:cubicBezTo>
                      <a:pt x="528" y="93"/>
                      <a:pt x="528" y="93"/>
                      <a:pt x="528" y="93"/>
                    </a:cubicBezTo>
                    <a:cubicBezTo>
                      <a:pt x="528" y="300"/>
                      <a:pt x="528" y="300"/>
                      <a:pt x="528" y="300"/>
                    </a:cubicBezTo>
                    <a:cubicBezTo>
                      <a:pt x="218" y="300"/>
                      <a:pt x="218" y="300"/>
                      <a:pt x="218" y="300"/>
                    </a:cubicBezTo>
                    <a:cubicBezTo>
                      <a:pt x="180" y="300"/>
                      <a:pt x="145" y="290"/>
                      <a:pt x="113" y="272"/>
                    </a:cubicBezTo>
                    <a:cubicBezTo>
                      <a:pt x="82" y="254"/>
                      <a:pt x="56" y="228"/>
                      <a:pt x="37" y="195"/>
                    </a:cubicBezTo>
                    <a:cubicBezTo>
                      <a:pt x="2" y="135"/>
                      <a:pt x="0" y="62"/>
                      <a:pt x="3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8" name="Freeform 9">
                <a:extLst>
                  <a:ext uri="{FF2B5EF4-FFF2-40B4-BE49-F238E27FC236}">
                    <a16:creationId xmlns:a16="http://schemas.microsoft.com/office/drawing/2014/main" id="{4275AA1F-456C-460A-B293-E53AF18994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9513" y="3500438"/>
                <a:ext cx="1450975" cy="1665287"/>
              </a:xfrm>
              <a:custGeom>
                <a:avLst/>
                <a:gdLst>
                  <a:gd name="T0" fmla="*/ 0 w 381"/>
                  <a:gd name="T1" fmla="*/ 1295647 h 437"/>
                  <a:gd name="T2" fmla="*/ 26658 w 381"/>
                  <a:gd name="T3" fmla="*/ 1368050 h 437"/>
                  <a:gd name="T4" fmla="*/ 533167 w 381"/>
                  <a:gd name="T5" fmla="*/ 1665287 h 437"/>
                  <a:gd name="T6" fmla="*/ 693117 w 381"/>
                  <a:gd name="T7" fmla="*/ 1665287 h 437"/>
                  <a:gd name="T8" fmla="*/ 1233900 w 381"/>
                  <a:gd name="T9" fmla="*/ 724038 h 437"/>
                  <a:gd name="T10" fmla="*/ 1450975 w 381"/>
                  <a:gd name="T11" fmla="*/ 849792 h 437"/>
                  <a:gd name="T12" fmla="*/ 1195817 w 381"/>
                  <a:gd name="T13" fmla="*/ 0 h 437"/>
                  <a:gd name="T14" fmla="*/ 361792 w 381"/>
                  <a:gd name="T15" fmla="*/ 221022 h 437"/>
                  <a:gd name="T16" fmla="*/ 556017 w 381"/>
                  <a:gd name="T17" fmla="*/ 331533 h 437"/>
                  <a:gd name="T18" fmla="*/ 0 w 381"/>
                  <a:gd name="T19" fmla="*/ 1295647 h 43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81" h="437">
                    <a:moveTo>
                      <a:pt x="0" y="340"/>
                    </a:moveTo>
                    <a:cubicBezTo>
                      <a:pt x="7" y="359"/>
                      <a:pt x="7" y="359"/>
                      <a:pt x="7" y="359"/>
                    </a:cubicBezTo>
                    <a:cubicBezTo>
                      <a:pt x="37" y="433"/>
                      <a:pt x="77" y="437"/>
                      <a:pt x="140" y="437"/>
                    </a:cubicBezTo>
                    <a:cubicBezTo>
                      <a:pt x="182" y="437"/>
                      <a:pt x="182" y="437"/>
                      <a:pt x="182" y="437"/>
                    </a:cubicBezTo>
                    <a:cubicBezTo>
                      <a:pt x="324" y="190"/>
                      <a:pt x="324" y="190"/>
                      <a:pt x="324" y="190"/>
                    </a:cubicBezTo>
                    <a:cubicBezTo>
                      <a:pt x="381" y="223"/>
                      <a:pt x="381" y="223"/>
                      <a:pt x="381" y="223"/>
                    </a:cubicBezTo>
                    <a:cubicBezTo>
                      <a:pt x="314" y="0"/>
                      <a:pt x="314" y="0"/>
                      <a:pt x="314" y="0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146" y="87"/>
                      <a:pt x="146" y="87"/>
                      <a:pt x="146" y="87"/>
                    </a:cubicBezTo>
                    <a:lnTo>
                      <a:pt x="0" y="34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9" name="Group 30">
              <a:extLst>
                <a:ext uri="{FF2B5EF4-FFF2-40B4-BE49-F238E27FC236}">
                  <a16:creationId xmlns:a16="http://schemas.microsoft.com/office/drawing/2014/main" id="{E4CB4ACC-BF0A-483E-9975-5BCE97E8E9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61213" y="1784350"/>
              <a:ext cx="2746375" cy="2143125"/>
              <a:chOff x="7161213" y="1784350"/>
              <a:chExt cx="2746375" cy="2143125"/>
            </a:xfrm>
            <a:grpFill/>
          </p:grpSpPr>
          <p:sp>
            <p:nvSpPr>
              <p:cNvPr id="20" name="Freeform 10">
                <a:extLst>
                  <a:ext uri="{FF2B5EF4-FFF2-40B4-BE49-F238E27FC236}">
                    <a16:creationId xmlns:a16="http://schemas.microsoft.com/office/drawing/2014/main" id="{EC635A0C-24DD-4548-8325-DC89303F4C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1213" y="1784350"/>
                <a:ext cx="1938338" cy="1814512"/>
              </a:xfrm>
              <a:custGeom>
                <a:avLst/>
                <a:gdLst>
                  <a:gd name="T0" fmla="*/ 1938338 w 509"/>
                  <a:gd name="T1" fmla="*/ 346892 h 476"/>
                  <a:gd name="T2" fmla="*/ 1279532 w 509"/>
                  <a:gd name="T3" fmla="*/ 777648 h 476"/>
                  <a:gd name="T4" fmla="*/ 681655 w 509"/>
                  <a:gd name="T5" fmla="*/ 1814512 h 476"/>
                  <a:gd name="T6" fmla="*/ 0 w 509"/>
                  <a:gd name="T7" fmla="*/ 1421876 h 476"/>
                  <a:gd name="T8" fmla="*/ 590260 w 509"/>
                  <a:gd name="T9" fmla="*/ 396448 h 476"/>
                  <a:gd name="T10" fmla="*/ 883486 w 509"/>
                  <a:gd name="T11" fmla="*/ 106736 h 476"/>
                  <a:gd name="T12" fmla="*/ 1279532 w 509"/>
                  <a:gd name="T13" fmla="*/ 0 h 476"/>
                  <a:gd name="T14" fmla="*/ 1938338 w 509"/>
                  <a:gd name="T15" fmla="*/ 346892 h 4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09" h="476">
                    <a:moveTo>
                      <a:pt x="509" y="91"/>
                    </a:moveTo>
                    <a:cubicBezTo>
                      <a:pt x="400" y="76"/>
                      <a:pt x="374" y="138"/>
                      <a:pt x="336" y="204"/>
                    </a:cubicBezTo>
                    <a:cubicBezTo>
                      <a:pt x="179" y="476"/>
                      <a:pt x="179" y="476"/>
                      <a:pt x="179" y="476"/>
                    </a:cubicBezTo>
                    <a:cubicBezTo>
                      <a:pt x="0" y="373"/>
                      <a:pt x="0" y="373"/>
                      <a:pt x="0" y="373"/>
                    </a:cubicBezTo>
                    <a:cubicBezTo>
                      <a:pt x="155" y="104"/>
                      <a:pt x="155" y="104"/>
                      <a:pt x="155" y="104"/>
                    </a:cubicBezTo>
                    <a:cubicBezTo>
                      <a:pt x="174" y="72"/>
                      <a:pt x="200" y="46"/>
                      <a:pt x="232" y="28"/>
                    </a:cubicBezTo>
                    <a:cubicBezTo>
                      <a:pt x="263" y="10"/>
                      <a:pt x="299" y="0"/>
                      <a:pt x="336" y="0"/>
                    </a:cubicBezTo>
                    <a:cubicBezTo>
                      <a:pt x="405" y="0"/>
                      <a:pt x="470" y="34"/>
                      <a:pt x="509" y="9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" name="Freeform 11">
                <a:extLst>
                  <a:ext uri="{FF2B5EF4-FFF2-40B4-BE49-F238E27FC236}">
                    <a16:creationId xmlns:a16="http://schemas.microsoft.com/office/drawing/2014/main" id="{71C99236-C6E1-476F-A655-0423EC7582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94713" y="2219325"/>
                <a:ext cx="1412875" cy="1708150"/>
              </a:xfrm>
              <a:custGeom>
                <a:avLst/>
                <a:gdLst>
                  <a:gd name="T0" fmla="*/ 1222461 w 371"/>
                  <a:gd name="T1" fmla="*/ 983711 h 448"/>
                  <a:gd name="T2" fmla="*/ 666450 w 371"/>
                  <a:gd name="T3" fmla="*/ 19064 h 448"/>
                  <a:gd name="T4" fmla="*/ 590285 w 371"/>
                  <a:gd name="T5" fmla="*/ 7626 h 448"/>
                  <a:gd name="T6" fmla="*/ 487461 w 371"/>
                  <a:gd name="T7" fmla="*/ 0 h 448"/>
                  <a:gd name="T8" fmla="*/ 60933 w 371"/>
                  <a:gd name="T9" fmla="*/ 331717 h 448"/>
                  <a:gd name="T10" fmla="*/ 0 w 371"/>
                  <a:gd name="T11" fmla="*/ 438476 h 448"/>
                  <a:gd name="T12" fmla="*/ 544585 w 371"/>
                  <a:gd name="T13" fmla="*/ 1376433 h 448"/>
                  <a:gd name="T14" fmla="*/ 323705 w 371"/>
                  <a:gd name="T15" fmla="*/ 1502257 h 448"/>
                  <a:gd name="T16" fmla="*/ 1188186 w 371"/>
                  <a:gd name="T17" fmla="*/ 1708150 h 448"/>
                  <a:gd name="T18" fmla="*/ 1412875 w 371"/>
                  <a:gd name="T19" fmla="*/ 873139 h 448"/>
                  <a:gd name="T20" fmla="*/ 1222461 w 371"/>
                  <a:gd name="T21" fmla="*/ 983711 h 4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1" h="448">
                    <a:moveTo>
                      <a:pt x="321" y="258"/>
                    </a:moveTo>
                    <a:cubicBezTo>
                      <a:pt x="175" y="5"/>
                      <a:pt x="175" y="5"/>
                      <a:pt x="175" y="5"/>
                    </a:cubicBezTo>
                    <a:cubicBezTo>
                      <a:pt x="155" y="2"/>
                      <a:pt x="155" y="2"/>
                      <a:pt x="155" y="2"/>
                    </a:cubicBezTo>
                    <a:cubicBezTo>
                      <a:pt x="145" y="1"/>
                      <a:pt x="136" y="0"/>
                      <a:pt x="128" y="0"/>
                    </a:cubicBezTo>
                    <a:cubicBezTo>
                      <a:pt x="66" y="0"/>
                      <a:pt x="46" y="35"/>
                      <a:pt x="16" y="87"/>
                    </a:cubicBezTo>
                    <a:cubicBezTo>
                      <a:pt x="16" y="88"/>
                      <a:pt x="10" y="98"/>
                      <a:pt x="0" y="115"/>
                    </a:cubicBezTo>
                    <a:cubicBezTo>
                      <a:pt x="143" y="361"/>
                      <a:pt x="143" y="361"/>
                      <a:pt x="143" y="361"/>
                    </a:cubicBezTo>
                    <a:cubicBezTo>
                      <a:pt x="85" y="394"/>
                      <a:pt x="85" y="394"/>
                      <a:pt x="85" y="394"/>
                    </a:cubicBezTo>
                    <a:cubicBezTo>
                      <a:pt x="312" y="448"/>
                      <a:pt x="312" y="448"/>
                      <a:pt x="312" y="448"/>
                    </a:cubicBezTo>
                    <a:cubicBezTo>
                      <a:pt x="371" y="229"/>
                      <a:pt x="371" y="229"/>
                      <a:pt x="371" y="229"/>
                    </a:cubicBezTo>
                    <a:lnTo>
                      <a:pt x="321" y="258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23" name="Group 201">
            <a:extLst>
              <a:ext uri="{FF2B5EF4-FFF2-40B4-BE49-F238E27FC236}">
                <a16:creationId xmlns:a16="http://schemas.microsoft.com/office/drawing/2014/main" id="{7D1C7225-79E9-4C19-9236-6B2D982E651E}"/>
              </a:ext>
            </a:extLst>
          </p:cNvPr>
          <p:cNvGrpSpPr>
            <a:grpSpLocks/>
          </p:cNvGrpSpPr>
          <p:nvPr/>
        </p:nvGrpSpPr>
        <p:grpSpPr bwMode="auto">
          <a:xfrm>
            <a:off x="8340328" y="2572591"/>
            <a:ext cx="324581" cy="366970"/>
            <a:chOff x="727075" y="3759200"/>
            <a:chExt cx="425451" cy="481013"/>
          </a:xfrm>
          <a:noFill/>
        </p:grpSpPr>
        <p:sp>
          <p:nvSpPr>
            <p:cNvPr id="24" name="Rectangle 142">
              <a:extLst>
                <a:ext uri="{FF2B5EF4-FFF2-40B4-BE49-F238E27FC236}">
                  <a16:creationId xmlns:a16="http://schemas.microsoft.com/office/drawing/2014/main" id="{CEA1A406-9A4A-4D21-8418-2302A91292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4264" y="3892550"/>
              <a:ext cx="68262" cy="114300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25" name="Rectangle 143">
              <a:extLst>
                <a:ext uri="{FF2B5EF4-FFF2-40B4-BE49-F238E27FC236}">
                  <a16:creationId xmlns:a16="http://schemas.microsoft.com/office/drawing/2014/main" id="{7245EF26-AD87-4A0E-BDD6-72AA7B698C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425" y="3840163"/>
              <a:ext cx="152400" cy="4127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26" name="Freeform 144">
              <a:extLst>
                <a:ext uri="{FF2B5EF4-FFF2-40B4-BE49-F238E27FC236}">
                  <a16:creationId xmlns:a16="http://schemas.microsoft.com/office/drawing/2014/main" id="{4FD627C0-B50C-4591-8846-62210B0DCBF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325" y="3759200"/>
              <a:ext cx="114300" cy="61913"/>
            </a:xfrm>
            <a:custGeom>
              <a:avLst/>
              <a:gdLst>
                <a:gd name="T0" fmla="*/ 435483000 w 30"/>
                <a:gd name="T1" fmla="*/ 119790046 h 16"/>
                <a:gd name="T2" fmla="*/ 116128800 w 30"/>
                <a:gd name="T3" fmla="*/ 239576223 h 16"/>
                <a:gd name="T4" fmla="*/ 0 w 30"/>
                <a:gd name="T5" fmla="*/ 119790046 h 16"/>
                <a:gd name="T6" fmla="*/ 116128800 w 30"/>
                <a:gd name="T7" fmla="*/ 0 h 16"/>
                <a:gd name="T8" fmla="*/ 435483000 w 30"/>
                <a:gd name="T9" fmla="*/ 11979004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16">
                  <a:moveTo>
                    <a:pt x="30" y="8"/>
                  </a:moveTo>
                  <a:cubicBezTo>
                    <a:pt x="30" y="8"/>
                    <a:pt x="12" y="16"/>
                    <a:pt x="8" y="16"/>
                  </a:cubicBezTo>
                  <a:cubicBezTo>
                    <a:pt x="4" y="16"/>
                    <a:pt x="0" y="13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" y="0"/>
                    <a:pt x="30" y="8"/>
                    <a:pt x="30" y="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" name="Freeform 145">
              <a:extLst>
                <a:ext uri="{FF2B5EF4-FFF2-40B4-BE49-F238E27FC236}">
                  <a16:creationId xmlns:a16="http://schemas.microsoft.com/office/drawing/2014/main" id="{6A5022DE-22A6-4208-BD8A-28D6E108D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625" y="3759200"/>
              <a:ext cx="109538" cy="61913"/>
            </a:xfrm>
            <a:custGeom>
              <a:avLst/>
              <a:gdLst>
                <a:gd name="T0" fmla="*/ 0 w 29"/>
                <a:gd name="T1" fmla="*/ 119790046 h 16"/>
                <a:gd name="T2" fmla="*/ 299609093 w 29"/>
                <a:gd name="T3" fmla="*/ 239576223 h 16"/>
                <a:gd name="T4" fmla="*/ 413743912 w 29"/>
                <a:gd name="T5" fmla="*/ 119790046 h 16"/>
                <a:gd name="T6" fmla="*/ 299609093 w 29"/>
                <a:gd name="T7" fmla="*/ 0 h 16"/>
                <a:gd name="T8" fmla="*/ 0 w 29"/>
                <a:gd name="T9" fmla="*/ 11979004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" h="16">
                  <a:moveTo>
                    <a:pt x="0" y="8"/>
                  </a:moveTo>
                  <a:cubicBezTo>
                    <a:pt x="0" y="8"/>
                    <a:pt x="17" y="16"/>
                    <a:pt x="21" y="16"/>
                  </a:cubicBezTo>
                  <a:cubicBezTo>
                    <a:pt x="26" y="16"/>
                    <a:pt x="29" y="13"/>
                    <a:pt x="29" y="8"/>
                  </a:cubicBezTo>
                  <a:cubicBezTo>
                    <a:pt x="29" y="4"/>
                    <a:pt x="26" y="0"/>
                    <a:pt x="21" y="0"/>
                  </a:cubicBezTo>
                  <a:cubicBezTo>
                    <a:pt x="17" y="0"/>
                    <a:pt x="0" y="8"/>
                    <a:pt x="0" y="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8" name="Oval 146">
              <a:extLst>
                <a:ext uri="{FF2B5EF4-FFF2-40B4-BE49-F238E27FC236}">
                  <a16:creationId xmlns:a16="http://schemas.microsoft.com/office/drawing/2014/main" id="{303CFEB2-2396-4A65-BBCE-23D5FC5F2D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813" y="3767138"/>
              <a:ext cx="49213" cy="49213"/>
            </a:xfrm>
            <a:prstGeom prst="ellipse">
              <a:avLst/>
            </a:prstGeom>
            <a:solidFill>
              <a:schemeClr val="accent6"/>
            </a:solidFill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9" name="Rectangle 147">
              <a:extLst>
                <a:ext uri="{FF2B5EF4-FFF2-40B4-BE49-F238E27FC236}">
                  <a16:creationId xmlns:a16="http://schemas.microsoft.com/office/drawing/2014/main" id="{510669A2-7BCB-479D-B7F0-FF3DF4BF2A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688" y="3790950"/>
              <a:ext cx="19050" cy="38100"/>
            </a:xfrm>
            <a:prstGeom prst="rect">
              <a:avLst/>
            </a:prstGeom>
            <a:solidFill>
              <a:schemeClr val="accent6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0" name="Rectangle 148">
              <a:extLst>
                <a:ext uri="{FF2B5EF4-FFF2-40B4-BE49-F238E27FC236}">
                  <a16:creationId xmlns:a16="http://schemas.microsoft.com/office/drawing/2014/main" id="{160C24C3-DFB3-4165-9047-C892A80542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250" y="4033838"/>
              <a:ext cx="92075" cy="3492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31" name="Freeform 149">
              <a:extLst>
                <a:ext uri="{FF2B5EF4-FFF2-40B4-BE49-F238E27FC236}">
                  <a16:creationId xmlns:a16="http://schemas.microsoft.com/office/drawing/2014/main" id="{6E3828C1-43D6-403C-AF8A-5755699E29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3" y="3916363"/>
              <a:ext cx="103187" cy="106362"/>
            </a:xfrm>
            <a:custGeom>
              <a:avLst/>
              <a:gdLst>
                <a:gd name="T0" fmla="*/ 91723 w 27"/>
                <a:gd name="T1" fmla="*/ 45584 h 28"/>
                <a:gd name="T2" fmla="*/ 103188 w 27"/>
                <a:gd name="T3" fmla="*/ 0 h 28"/>
                <a:gd name="T4" fmla="*/ 61148 w 27"/>
                <a:gd name="T5" fmla="*/ 0 h 28"/>
                <a:gd name="T6" fmla="*/ 0 w 27"/>
                <a:gd name="T7" fmla="*/ 60779 h 28"/>
                <a:gd name="T8" fmla="*/ 0 w 27"/>
                <a:gd name="T9" fmla="*/ 106363 h 28"/>
                <a:gd name="T10" fmla="*/ 68792 w 27"/>
                <a:gd name="T11" fmla="*/ 106363 h 28"/>
                <a:gd name="T12" fmla="*/ 68792 w 27"/>
                <a:gd name="T13" fmla="*/ 91168 h 28"/>
                <a:gd name="T14" fmla="*/ 91723 w 27"/>
                <a:gd name="T15" fmla="*/ 68376 h 28"/>
                <a:gd name="T16" fmla="*/ 95544 w 27"/>
                <a:gd name="T17" fmla="*/ 68376 h 28"/>
                <a:gd name="T18" fmla="*/ 91723 w 27"/>
                <a:gd name="T19" fmla="*/ 45584 h 2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" h="28">
                  <a:moveTo>
                    <a:pt x="24" y="12"/>
                  </a:moveTo>
                  <a:cubicBezTo>
                    <a:pt x="24" y="8"/>
                    <a:pt x="25" y="4"/>
                    <a:pt x="2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0"/>
                    <a:pt x="21" y="18"/>
                    <a:pt x="24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4" y="16"/>
                    <a:pt x="24" y="14"/>
                    <a:pt x="24" y="12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2" name="Freeform 150">
              <a:extLst>
                <a:ext uri="{FF2B5EF4-FFF2-40B4-BE49-F238E27FC236}">
                  <a16:creationId xmlns:a16="http://schemas.microsoft.com/office/drawing/2014/main" id="{2DC28659-8370-44C4-9C74-ADD5A26200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876" y="3916363"/>
              <a:ext cx="38100" cy="68262"/>
            </a:xfrm>
            <a:custGeom>
              <a:avLst/>
              <a:gdLst>
                <a:gd name="T0" fmla="*/ 0 w 10"/>
                <a:gd name="T1" fmla="*/ 0 h 18"/>
                <a:gd name="T2" fmla="*/ 7620 w 10"/>
                <a:gd name="T3" fmla="*/ 45509 h 18"/>
                <a:gd name="T4" fmla="*/ 7620 w 10"/>
                <a:gd name="T5" fmla="*/ 68263 h 18"/>
                <a:gd name="T6" fmla="*/ 38100 w 10"/>
                <a:gd name="T7" fmla="*/ 68263 h 18"/>
                <a:gd name="T8" fmla="*/ 38100 w 10"/>
                <a:gd name="T9" fmla="*/ 0 h 18"/>
                <a:gd name="T10" fmla="*/ 0 w 10"/>
                <a:gd name="T11" fmla="*/ 0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" h="18">
                  <a:moveTo>
                    <a:pt x="0" y="0"/>
                  </a:moveTo>
                  <a:cubicBezTo>
                    <a:pt x="1" y="4"/>
                    <a:pt x="2" y="8"/>
                    <a:pt x="2" y="12"/>
                  </a:cubicBezTo>
                  <a:cubicBezTo>
                    <a:pt x="2" y="14"/>
                    <a:pt x="2" y="16"/>
                    <a:pt x="2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" name="Freeform 151">
              <a:extLst>
                <a:ext uri="{FF2B5EF4-FFF2-40B4-BE49-F238E27FC236}">
                  <a16:creationId xmlns:a16="http://schemas.microsoft.com/office/drawing/2014/main" id="{FC03ECA0-3554-4A90-939F-7793F43CBD4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550" y="3892550"/>
              <a:ext cx="182563" cy="138113"/>
            </a:xfrm>
            <a:custGeom>
              <a:avLst/>
              <a:gdLst>
                <a:gd name="T0" fmla="*/ 182563 w 48"/>
                <a:gd name="T1" fmla="*/ 69057 h 36"/>
                <a:gd name="T2" fmla="*/ 148332 w 48"/>
                <a:gd name="T3" fmla="*/ 0 h 36"/>
                <a:gd name="T4" fmla="*/ 34231 w 48"/>
                <a:gd name="T5" fmla="*/ 0 h 36"/>
                <a:gd name="T6" fmla="*/ 0 w 48"/>
                <a:gd name="T7" fmla="*/ 69057 h 36"/>
                <a:gd name="T8" fmla="*/ 34231 w 48"/>
                <a:gd name="T9" fmla="*/ 138113 h 36"/>
                <a:gd name="T10" fmla="*/ 152136 w 48"/>
                <a:gd name="T11" fmla="*/ 138113 h 36"/>
                <a:gd name="T12" fmla="*/ 182563 w 48"/>
                <a:gd name="T13" fmla="*/ 69057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36">
                  <a:moveTo>
                    <a:pt x="48" y="18"/>
                  </a:moveTo>
                  <a:cubicBezTo>
                    <a:pt x="48" y="11"/>
                    <a:pt x="44" y="4"/>
                    <a:pt x="3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4"/>
                    <a:pt x="0" y="11"/>
                    <a:pt x="0" y="18"/>
                  </a:cubicBezTo>
                  <a:cubicBezTo>
                    <a:pt x="0" y="25"/>
                    <a:pt x="4" y="32"/>
                    <a:pt x="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5" y="32"/>
                    <a:pt x="48" y="25"/>
                    <a:pt x="48" y="1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4" name="Freeform 152">
              <a:extLst>
                <a:ext uri="{FF2B5EF4-FFF2-40B4-BE49-F238E27FC236}">
                  <a16:creationId xmlns:a16="http://schemas.microsoft.com/office/drawing/2014/main" id="{E611459F-7A74-491E-8641-6BC4483C135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075" y="4090988"/>
              <a:ext cx="95250" cy="149225"/>
            </a:xfrm>
            <a:custGeom>
              <a:avLst/>
              <a:gdLst>
                <a:gd name="T0" fmla="*/ 0 w 25"/>
                <a:gd name="T1" fmla="*/ 103310 h 39"/>
                <a:gd name="T2" fmla="*/ 49530 w 25"/>
                <a:gd name="T3" fmla="*/ 149225 h 39"/>
                <a:gd name="T4" fmla="*/ 95250 w 25"/>
                <a:gd name="T5" fmla="*/ 103310 h 39"/>
                <a:gd name="T6" fmla="*/ 53340 w 25"/>
                <a:gd name="T7" fmla="*/ 0 h 39"/>
                <a:gd name="T8" fmla="*/ 45720 w 25"/>
                <a:gd name="T9" fmla="*/ 0 h 39"/>
                <a:gd name="T10" fmla="*/ 0 w 25"/>
                <a:gd name="T11" fmla="*/ 103310 h 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39">
                  <a:moveTo>
                    <a:pt x="0" y="27"/>
                  </a:moveTo>
                  <a:cubicBezTo>
                    <a:pt x="0" y="34"/>
                    <a:pt x="6" y="39"/>
                    <a:pt x="13" y="39"/>
                  </a:cubicBezTo>
                  <a:cubicBezTo>
                    <a:pt x="20" y="39"/>
                    <a:pt x="25" y="34"/>
                    <a:pt x="25" y="27"/>
                  </a:cubicBezTo>
                  <a:cubicBezTo>
                    <a:pt x="25" y="21"/>
                    <a:pt x="17" y="6"/>
                    <a:pt x="14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9" y="6"/>
                    <a:pt x="0" y="21"/>
                    <a:pt x="0" y="27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5" name="Freeform 697">
            <a:extLst>
              <a:ext uri="{FF2B5EF4-FFF2-40B4-BE49-F238E27FC236}">
                <a16:creationId xmlns:a16="http://schemas.microsoft.com/office/drawing/2014/main" id="{161B0E26-473E-4E04-9F15-B6AFF20CCAE5}"/>
              </a:ext>
            </a:extLst>
          </p:cNvPr>
          <p:cNvSpPr>
            <a:spLocks/>
          </p:cNvSpPr>
          <p:nvPr/>
        </p:nvSpPr>
        <p:spPr bwMode="auto">
          <a:xfrm>
            <a:off x="8374113" y="1489385"/>
            <a:ext cx="212725" cy="407988"/>
          </a:xfrm>
          <a:custGeom>
            <a:avLst/>
            <a:gdLst>
              <a:gd name="T0" fmla="*/ 0 w 134"/>
              <a:gd name="T1" fmla="*/ 362902945 h 257"/>
              <a:gd name="T2" fmla="*/ 156249688 w 134"/>
              <a:gd name="T3" fmla="*/ 362902945 h 257"/>
              <a:gd name="T4" fmla="*/ 100806250 w 134"/>
              <a:gd name="T5" fmla="*/ 647681744 h 257"/>
              <a:gd name="T6" fmla="*/ 337700938 w 134"/>
              <a:gd name="T7" fmla="*/ 279738480 h 257"/>
              <a:gd name="T8" fmla="*/ 204133450 w 134"/>
              <a:gd name="T9" fmla="*/ 279738480 h 257"/>
              <a:gd name="T10" fmla="*/ 259576888 w 134"/>
              <a:gd name="T11" fmla="*/ 0 h 257"/>
              <a:gd name="T12" fmla="*/ 0 w 134"/>
              <a:gd name="T13" fmla="*/ 362902945 h 25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4" h="257">
                <a:moveTo>
                  <a:pt x="0" y="144"/>
                </a:moveTo>
                <a:lnTo>
                  <a:pt x="62" y="144"/>
                </a:lnTo>
                <a:lnTo>
                  <a:pt x="40" y="257"/>
                </a:lnTo>
                <a:lnTo>
                  <a:pt x="134" y="111"/>
                </a:lnTo>
                <a:lnTo>
                  <a:pt x="81" y="111"/>
                </a:lnTo>
                <a:lnTo>
                  <a:pt x="103" y="0"/>
                </a:lnTo>
                <a:lnTo>
                  <a:pt x="0" y="144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36" name="Elemento grafico 35">
            <a:extLst>
              <a:ext uri="{FF2B5EF4-FFF2-40B4-BE49-F238E27FC236}">
                <a16:creationId xmlns:a16="http://schemas.microsoft.com/office/drawing/2014/main" id="{7FB5BB0E-59BB-4253-A329-30066BD43E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0187" y="2059540"/>
            <a:ext cx="192363" cy="325185"/>
          </a:xfrm>
          <a:prstGeom prst="rect">
            <a:avLst/>
          </a:prstGeom>
        </p:spPr>
      </p:pic>
      <p:pic>
        <p:nvPicPr>
          <p:cNvPr id="38" name="Elemento grafico 37">
            <a:extLst>
              <a:ext uri="{FF2B5EF4-FFF2-40B4-BE49-F238E27FC236}">
                <a16:creationId xmlns:a16="http://schemas.microsoft.com/office/drawing/2014/main" id="{BA416D44-F021-4E70-A578-207D98F4D8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24908" y="929517"/>
            <a:ext cx="502920" cy="440055"/>
          </a:xfrm>
          <a:prstGeom prst="rect">
            <a:avLst/>
          </a:prstGeom>
        </p:spPr>
      </p:pic>
      <p:sp>
        <p:nvSpPr>
          <p:cNvPr id="39" name="Doppia parentesi quadra 38">
            <a:extLst>
              <a:ext uri="{FF2B5EF4-FFF2-40B4-BE49-F238E27FC236}">
                <a16:creationId xmlns:a16="http://schemas.microsoft.com/office/drawing/2014/main" id="{FB88877E-ADC3-4828-AF44-B77474763BD8}"/>
              </a:ext>
            </a:extLst>
          </p:cNvPr>
          <p:cNvSpPr/>
          <p:nvPr/>
        </p:nvSpPr>
        <p:spPr>
          <a:xfrm>
            <a:off x="8159701" y="1392645"/>
            <a:ext cx="644656" cy="2141220"/>
          </a:xfrm>
          <a:prstGeom prst="bracketPair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5540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5DA82E5-6BF9-4EBE-8219-8C1B84E7D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95748D64-28D5-43E6-A02F-7DCA5C545EB3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1. I CONSUMI ENERGETICI E LA PRODUZIONE INDUSTRIALE </a:t>
            </a: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pic>
        <p:nvPicPr>
          <p:cNvPr id="4" name="Immagine 3" descr="LOGO_EDISON.png">
            <a:extLst>
              <a:ext uri="{FF2B5EF4-FFF2-40B4-BE49-F238E27FC236}">
                <a16:creationId xmlns:a16="http://schemas.microsoft.com/office/drawing/2014/main" id="{246B9C1C-B304-4BFE-94AD-38018F279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6" name="Segnaposto numero diapositiva 4">
            <a:extLst>
              <a:ext uri="{FF2B5EF4-FFF2-40B4-BE49-F238E27FC236}">
                <a16:creationId xmlns:a16="http://schemas.microsoft.com/office/drawing/2014/main" id="{51454635-4A33-4565-8A82-01F4D66FC8FC}"/>
              </a:ext>
            </a:extLst>
          </p:cNvPr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23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64C3C7D-7465-4E1E-8162-602FAB037933}"/>
              </a:ext>
            </a:extLst>
          </p:cNvPr>
          <p:cNvSpPr txBox="1"/>
          <p:nvPr/>
        </p:nvSpPr>
        <p:spPr>
          <a:xfrm>
            <a:off x="706384" y="1953664"/>
            <a:ext cx="3835560" cy="1236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914400" eaLnBrk="0" fontAlgn="base" hangingPunct="0">
              <a:lnSpc>
                <a:spcPts val="1750"/>
              </a:lnSpc>
              <a:spcBef>
                <a:spcPts val="1800"/>
              </a:spcBef>
              <a:spcAft>
                <a:spcPct val="0"/>
              </a:spcAft>
              <a:buClr>
                <a:srgbClr val="001A70"/>
              </a:buClr>
            </a:pPr>
            <a:r>
              <a:rPr lang="it-IT" altLang="it-IT" sz="1400" dirty="0">
                <a:solidFill>
                  <a:srgbClr val="777877"/>
                </a:solidFill>
                <a:latin typeface="Calibri"/>
              </a:rPr>
              <a:t>L’organizzazione stabilisce un </a:t>
            </a:r>
            <a:r>
              <a:rPr lang="it-IT" altLang="it-IT" sz="1600" dirty="0">
                <a:solidFill>
                  <a:schemeClr val="accent1"/>
                </a:solidFill>
                <a:latin typeface="Calibri"/>
              </a:rPr>
              <a:t>consumo di riferimento «baseline» </a:t>
            </a:r>
            <a:r>
              <a:rPr lang="it-IT" altLang="it-IT" sz="1400" dirty="0">
                <a:solidFill>
                  <a:srgbClr val="777877"/>
                </a:solidFill>
                <a:latin typeface="Calibri"/>
              </a:rPr>
              <a:t>utilizzando i monitoraggi energetici  nell’ambito  di  un periodo «rappresentativo» all’uso e consumo dell’energia per l’organizzazione.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39E2C6C4-7723-4886-BF0A-7D319794B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7435" y="1626553"/>
            <a:ext cx="3420152" cy="171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7460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26984C9-973B-4E90-B8AC-01F36FE8A6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6B1A2ABE-CEAB-402A-ACC5-ED7DBE962241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2. Efficientamento energetico</a:t>
            </a:r>
            <a:endParaRPr lang="it-IT" sz="1600" b="0" dirty="0">
              <a:solidFill>
                <a:srgbClr val="777877"/>
              </a:solidFill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895E5034-9383-4DD0-8E82-5F5A4567302F}"/>
              </a:ext>
            </a:extLst>
          </p:cNvPr>
          <p:cNvSpPr/>
          <p:nvPr/>
        </p:nvSpPr>
        <p:spPr>
          <a:xfrm>
            <a:off x="2575676" y="1108560"/>
            <a:ext cx="548198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>
                <a:solidFill>
                  <a:srgbClr val="777877"/>
                </a:solidFill>
                <a:latin typeface="Calibri"/>
              </a:rPr>
              <a:t>EFFICIENZA ENERGETICA</a:t>
            </a:r>
          </a:p>
          <a:p>
            <a:pPr algn="just"/>
            <a:r>
              <a:rPr lang="it-IT" sz="1600" dirty="0">
                <a:solidFill>
                  <a:srgbClr val="777877"/>
                </a:solidFill>
                <a:latin typeface="Calibri"/>
              </a:rPr>
              <a:t>Rapporto tra quanto ottenuto in termini di prodotti e servizi e l'energia impiegata allo scopo. </a:t>
            </a:r>
          </a:p>
          <a:p>
            <a:pPr algn="just"/>
            <a:r>
              <a:rPr lang="it-IT" sz="1600" b="1" dirty="0">
                <a:solidFill>
                  <a:srgbClr val="777877"/>
                </a:solidFill>
                <a:latin typeface="Calibri"/>
              </a:rPr>
              <a:t>L’efficienza energetica fornisce risparmio di energia senza riduzione della qualità/quantità dei servizi.</a:t>
            </a:r>
          </a:p>
          <a:p>
            <a:pPr algn="just"/>
            <a:r>
              <a:rPr lang="it-IT" sz="1600" dirty="0">
                <a:solidFill>
                  <a:srgbClr val="777877"/>
                </a:solidFill>
                <a:latin typeface="Calibri"/>
              </a:rPr>
              <a:t>L’efficienza energetica può essere conseguita mediante nuove tecnologie, componenti e sistemi più o meno complessi ed efficienti.</a:t>
            </a:r>
          </a:p>
          <a:p>
            <a:pPr algn="just"/>
            <a:endParaRPr lang="it-IT" sz="1600" dirty="0">
              <a:solidFill>
                <a:srgbClr val="777877"/>
              </a:solidFill>
              <a:latin typeface="Calibri"/>
            </a:endParaRPr>
          </a:p>
          <a:p>
            <a:pPr algn="just"/>
            <a:r>
              <a:rPr lang="it-IT" sz="1600" b="1" dirty="0">
                <a:solidFill>
                  <a:srgbClr val="777877"/>
                </a:solidFill>
                <a:latin typeface="Calibri"/>
              </a:rPr>
              <a:t>RISPARMIO ENERGETICO (SACRIFICIO ENERGETICO…)</a:t>
            </a:r>
          </a:p>
          <a:p>
            <a:pPr algn="just"/>
            <a:r>
              <a:rPr lang="it-IT" sz="1600" b="1" dirty="0">
                <a:solidFill>
                  <a:srgbClr val="777877"/>
                </a:solidFill>
                <a:latin typeface="Calibri"/>
              </a:rPr>
              <a:t>Riduzione del consumo energetico che implica qualche riduzione del livello dei servizi in termini della qualità/quantità</a:t>
            </a:r>
            <a:r>
              <a:rPr lang="it-IT" sz="1600" dirty="0">
                <a:solidFill>
                  <a:srgbClr val="777877"/>
                </a:solidFill>
                <a:latin typeface="Calibri"/>
              </a:rPr>
              <a:t>.</a:t>
            </a:r>
          </a:p>
          <a:p>
            <a:pPr algn="just"/>
            <a:endParaRPr lang="it-IT" sz="1600" dirty="0">
              <a:solidFill>
                <a:srgbClr val="777877"/>
              </a:solidFill>
              <a:latin typeface="Calibri"/>
            </a:endParaRPr>
          </a:p>
        </p:txBody>
      </p:sp>
      <p:pic>
        <p:nvPicPr>
          <p:cNvPr id="5" name="Immagine 4" descr="LOGO_EDISON.png">
            <a:extLst>
              <a:ext uri="{FF2B5EF4-FFF2-40B4-BE49-F238E27FC236}">
                <a16:creationId xmlns:a16="http://schemas.microsoft.com/office/drawing/2014/main" id="{B72E240A-8AC8-4F0D-A5FB-1F18DFD18C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9" name="Segnaposto numero diapositiva 4">
            <a:extLst>
              <a:ext uri="{FF2B5EF4-FFF2-40B4-BE49-F238E27FC236}">
                <a16:creationId xmlns:a16="http://schemas.microsoft.com/office/drawing/2014/main" id="{911FADF6-61FC-4CC5-AEDA-74693CF22979}"/>
              </a:ext>
            </a:extLst>
          </p:cNvPr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24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A74A9B00-16E6-4981-BC00-22AD2227AEA1}"/>
              </a:ext>
            </a:extLst>
          </p:cNvPr>
          <p:cNvGrpSpPr/>
          <p:nvPr/>
        </p:nvGrpSpPr>
        <p:grpSpPr>
          <a:xfrm>
            <a:off x="8298444" y="3050188"/>
            <a:ext cx="364363" cy="346755"/>
            <a:chOff x="6084888" y="1784350"/>
            <a:chExt cx="4697412" cy="4470400"/>
          </a:xfrm>
          <a:noFill/>
        </p:grpSpPr>
        <p:grpSp>
          <p:nvGrpSpPr>
            <p:cNvPr id="15" name="Group 128">
              <a:extLst>
                <a:ext uri="{FF2B5EF4-FFF2-40B4-BE49-F238E27FC236}">
                  <a16:creationId xmlns:a16="http://schemas.microsoft.com/office/drawing/2014/main" id="{0C2F5E34-764D-4CA6-974D-2F48E85F4F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01025" y="3819525"/>
              <a:ext cx="2581275" cy="2435225"/>
              <a:chOff x="8201025" y="3819525"/>
              <a:chExt cx="2581275" cy="2435225"/>
            </a:xfrm>
            <a:grpFill/>
          </p:grpSpPr>
          <p:sp>
            <p:nvSpPr>
              <p:cNvPr id="22" name="Freeform 6">
                <a:extLst>
                  <a:ext uri="{FF2B5EF4-FFF2-40B4-BE49-F238E27FC236}">
                    <a16:creationId xmlns:a16="http://schemas.microsoft.com/office/drawing/2014/main" id="{9EC45106-F7CA-44B0-AE74-222D96881C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4350" y="3819525"/>
                <a:ext cx="1377950" cy="2211387"/>
              </a:xfrm>
              <a:custGeom>
                <a:avLst/>
                <a:gdLst>
                  <a:gd name="T0" fmla="*/ 639491 w 362"/>
                  <a:gd name="T1" fmla="*/ 2211387 h 580"/>
                  <a:gd name="T2" fmla="*/ 597619 w 362"/>
                  <a:gd name="T3" fmla="*/ 1429776 h 580"/>
                  <a:gd name="T4" fmla="*/ 0 w 362"/>
                  <a:gd name="T5" fmla="*/ 392712 h 580"/>
                  <a:gd name="T6" fmla="*/ 681362 w 362"/>
                  <a:gd name="T7" fmla="*/ 0 h 580"/>
                  <a:gd name="T8" fmla="*/ 1271368 w 362"/>
                  <a:gd name="T9" fmla="*/ 1021813 h 580"/>
                  <a:gd name="T10" fmla="*/ 1377950 w 362"/>
                  <a:gd name="T11" fmla="*/ 1418338 h 580"/>
                  <a:gd name="T12" fmla="*/ 1271368 w 362"/>
                  <a:gd name="T13" fmla="*/ 1818675 h 580"/>
                  <a:gd name="T14" fmla="*/ 639491 w 362"/>
                  <a:gd name="T15" fmla="*/ 2211387 h 58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62" h="580">
                    <a:moveTo>
                      <a:pt x="168" y="580"/>
                    </a:moveTo>
                    <a:cubicBezTo>
                      <a:pt x="236" y="494"/>
                      <a:pt x="195" y="441"/>
                      <a:pt x="157" y="375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334" y="268"/>
                      <a:pt x="334" y="268"/>
                      <a:pt x="334" y="268"/>
                    </a:cubicBezTo>
                    <a:cubicBezTo>
                      <a:pt x="352" y="300"/>
                      <a:pt x="362" y="336"/>
                      <a:pt x="362" y="372"/>
                    </a:cubicBezTo>
                    <a:cubicBezTo>
                      <a:pt x="362" y="408"/>
                      <a:pt x="352" y="444"/>
                      <a:pt x="334" y="477"/>
                    </a:cubicBezTo>
                    <a:cubicBezTo>
                      <a:pt x="299" y="537"/>
                      <a:pt x="237" y="575"/>
                      <a:pt x="168" y="58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3" name="Freeform 7">
                <a:extLst>
                  <a:ext uri="{FF2B5EF4-FFF2-40B4-BE49-F238E27FC236}">
                    <a16:creationId xmlns:a16="http://schemas.microsoft.com/office/drawing/2014/main" id="{31071884-4855-4750-9389-3856A617EE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1025" y="4997450"/>
                <a:ext cx="1965325" cy="1257300"/>
              </a:xfrm>
              <a:custGeom>
                <a:avLst/>
                <a:gdLst>
                  <a:gd name="T0" fmla="*/ 1721564 w 516"/>
                  <a:gd name="T1" fmla="*/ 1036320 h 330"/>
                  <a:gd name="T2" fmla="*/ 1767269 w 516"/>
                  <a:gd name="T3" fmla="*/ 975360 h 330"/>
                  <a:gd name="T4" fmla="*/ 1755843 w 516"/>
                  <a:gd name="T5" fmla="*/ 358140 h 330"/>
                  <a:gd name="T6" fmla="*/ 1691094 w 516"/>
                  <a:gd name="T7" fmla="*/ 251460 h 330"/>
                  <a:gd name="T8" fmla="*/ 609403 w 516"/>
                  <a:gd name="T9" fmla="*/ 251460 h 330"/>
                  <a:gd name="T10" fmla="*/ 609403 w 516"/>
                  <a:gd name="T11" fmla="*/ 0 h 330"/>
                  <a:gd name="T12" fmla="*/ 0 w 516"/>
                  <a:gd name="T13" fmla="*/ 643890 h 330"/>
                  <a:gd name="T14" fmla="*/ 609403 w 516"/>
                  <a:gd name="T15" fmla="*/ 1257300 h 330"/>
                  <a:gd name="T16" fmla="*/ 609403 w 516"/>
                  <a:gd name="T17" fmla="*/ 1036320 h 330"/>
                  <a:gd name="T18" fmla="*/ 1721564 w 516"/>
                  <a:gd name="T19" fmla="*/ 1036320 h 3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16" h="330">
                    <a:moveTo>
                      <a:pt x="452" y="272"/>
                    </a:moveTo>
                    <a:cubicBezTo>
                      <a:pt x="464" y="256"/>
                      <a:pt x="464" y="256"/>
                      <a:pt x="464" y="256"/>
                    </a:cubicBezTo>
                    <a:cubicBezTo>
                      <a:pt x="516" y="189"/>
                      <a:pt x="494" y="151"/>
                      <a:pt x="461" y="94"/>
                    </a:cubicBezTo>
                    <a:cubicBezTo>
                      <a:pt x="460" y="93"/>
                      <a:pt x="454" y="82"/>
                      <a:pt x="444" y="66"/>
                    </a:cubicBezTo>
                    <a:cubicBezTo>
                      <a:pt x="160" y="66"/>
                      <a:pt x="160" y="66"/>
                      <a:pt x="160" y="66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160" y="330"/>
                      <a:pt x="160" y="330"/>
                      <a:pt x="160" y="330"/>
                    </a:cubicBezTo>
                    <a:cubicBezTo>
                      <a:pt x="160" y="272"/>
                      <a:pt x="160" y="272"/>
                      <a:pt x="160" y="272"/>
                    </a:cubicBezTo>
                    <a:lnTo>
                      <a:pt x="452" y="27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6" name="Group 127">
              <a:extLst>
                <a:ext uri="{FF2B5EF4-FFF2-40B4-BE49-F238E27FC236}">
                  <a16:creationId xmlns:a16="http://schemas.microsoft.com/office/drawing/2014/main" id="{BD488F70-A155-4470-A76E-D034958EF8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84888" y="3500438"/>
              <a:ext cx="2009775" cy="2544762"/>
              <a:chOff x="6084888" y="3500438"/>
              <a:chExt cx="2009775" cy="2544762"/>
            </a:xfrm>
            <a:grpFill/>
          </p:grpSpPr>
          <p:sp>
            <p:nvSpPr>
              <p:cNvPr id="20" name="Freeform 8">
                <a:extLst>
                  <a:ext uri="{FF2B5EF4-FFF2-40B4-BE49-F238E27FC236}">
                    <a16:creationId xmlns:a16="http://schemas.microsoft.com/office/drawing/2014/main" id="{69CFEDD7-1C05-4546-AB61-D7107C4DD2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4888" y="4902200"/>
                <a:ext cx="2009775" cy="1143000"/>
              </a:xfrm>
              <a:custGeom>
                <a:avLst/>
                <a:gdLst>
                  <a:gd name="T0" fmla="*/ 114192 w 528"/>
                  <a:gd name="T1" fmla="*/ 0 h 300"/>
                  <a:gd name="T2" fmla="*/ 814568 w 528"/>
                  <a:gd name="T3" fmla="*/ 354330 h 300"/>
                  <a:gd name="T4" fmla="*/ 2009775 w 528"/>
                  <a:gd name="T5" fmla="*/ 354330 h 300"/>
                  <a:gd name="T6" fmla="*/ 2009775 w 528"/>
                  <a:gd name="T7" fmla="*/ 1143000 h 300"/>
                  <a:gd name="T8" fmla="*/ 829793 w 528"/>
                  <a:gd name="T9" fmla="*/ 1143000 h 300"/>
                  <a:gd name="T10" fmla="*/ 430122 w 528"/>
                  <a:gd name="T11" fmla="*/ 1036320 h 300"/>
                  <a:gd name="T12" fmla="*/ 140837 w 528"/>
                  <a:gd name="T13" fmla="*/ 742950 h 300"/>
                  <a:gd name="T14" fmla="*/ 114192 w 528"/>
                  <a:gd name="T15" fmla="*/ 0 h 3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28" h="300">
                    <a:moveTo>
                      <a:pt x="30" y="0"/>
                    </a:moveTo>
                    <a:cubicBezTo>
                      <a:pt x="71" y="102"/>
                      <a:pt x="138" y="93"/>
                      <a:pt x="214" y="93"/>
                    </a:cubicBezTo>
                    <a:cubicBezTo>
                      <a:pt x="528" y="93"/>
                      <a:pt x="528" y="93"/>
                      <a:pt x="528" y="93"/>
                    </a:cubicBezTo>
                    <a:cubicBezTo>
                      <a:pt x="528" y="300"/>
                      <a:pt x="528" y="300"/>
                      <a:pt x="528" y="300"/>
                    </a:cubicBezTo>
                    <a:cubicBezTo>
                      <a:pt x="218" y="300"/>
                      <a:pt x="218" y="300"/>
                      <a:pt x="218" y="300"/>
                    </a:cubicBezTo>
                    <a:cubicBezTo>
                      <a:pt x="180" y="300"/>
                      <a:pt x="145" y="290"/>
                      <a:pt x="113" y="272"/>
                    </a:cubicBezTo>
                    <a:cubicBezTo>
                      <a:pt x="82" y="254"/>
                      <a:pt x="56" y="228"/>
                      <a:pt x="37" y="195"/>
                    </a:cubicBezTo>
                    <a:cubicBezTo>
                      <a:pt x="2" y="135"/>
                      <a:pt x="0" y="62"/>
                      <a:pt x="3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" name="Freeform 9">
                <a:extLst>
                  <a:ext uri="{FF2B5EF4-FFF2-40B4-BE49-F238E27FC236}">
                    <a16:creationId xmlns:a16="http://schemas.microsoft.com/office/drawing/2014/main" id="{C2B746C8-2686-4905-8CD4-96D03D3DB5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9513" y="3500438"/>
                <a:ext cx="1450975" cy="1665287"/>
              </a:xfrm>
              <a:custGeom>
                <a:avLst/>
                <a:gdLst>
                  <a:gd name="T0" fmla="*/ 0 w 381"/>
                  <a:gd name="T1" fmla="*/ 1295647 h 437"/>
                  <a:gd name="T2" fmla="*/ 26658 w 381"/>
                  <a:gd name="T3" fmla="*/ 1368050 h 437"/>
                  <a:gd name="T4" fmla="*/ 533167 w 381"/>
                  <a:gd name="T5" fmla="*/ 1665287 h 437"/>
                  <a:gd name="T6" fmla="*/ 693117 w 381"/>
                  <a:gd name="T7" fmla="*/ 1665287 h 437"/>
                  <a:gd name="T8" fmla="*/ 1233900 w 381"/>
                  <a:gd name="T9" fmla="*/ 724038 h 437"/>
                  <a:gd name="T10" fmla="*/ 1450975 w 381"/>
                  <a:gd name="T11" fmla="*/ 849792 h 437"/>
                  <a:gd name="T12" fmla="*/ 1195817 w 381"/>
                  <a:gd name="T13" fmla="*/ 0 h 437"/>
                  <a:gd name="T14" fmla="*/ 361792 w 381"/>
                  <a:gd name="T15" fmla="*/ 221022 h 437"/>
                  <a:gd name="T16" fmla="*/ 556017 w 381"/>
                  <a:gd name="T17" fmla="*/ 331533 h 437"/>
                  <a:gd name="T18" fmla="*/ 0 w 381"/>
                  <a:gd name="T19" fmla="*/ 1295647 h 43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81" h="437">
                    <a:moveTo>
                      <a:pt x="0" y="340"/>
                    </a:moveTo>
                    <a:cubicBezTo>
                      <a:pt x="7" y="359"/>
                      <a:pt x="7" y="359"/>
                      <a:pt x="7" y="359"/>
                    </a:cubicBezTo>
                    <a:cubicBezTo>
                      <a:pt x="37" y="433"/>
                      <a:pt x="77" y="437"/>
                      <a:pt x="140" y="437"/>
                    </a:cubicBezTo>
                    <a:cubicBezTo>
                      <a:pt x="182" y="437"/>
                      <a:pt x="182" y="437"/>
                      <a:pt x="182" y="437"/>
                    </a:cubicBezTo>
                    <a:cubicBezTo>
                      <a:pt x="324" y="190"/>
                      <a:pt x="324" y="190"/>
                      <a:pt x="324" y="190"/>
                    </a:cubicBezTo>
                    <a:cubicBezTo>
                      <a:pt x="381" y="223"/>
                      <a:pt x="381" y="223"/>
                      <a:pt x="381" y="223"/>
                    </a:cubicBezTo>
                    <a:cubicBezTo>
                      <a:pt x="314" y="0"/>
                      <a:pt x="314" y="0"/>
                      <a:pt x="314" y="0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146" y="87"/>
                      <a:pt x="146" y="87"/>
                      <a:pt x="146" y="87"/>
                    </a:cubicBezTo>
                    <a:lnTo>
                      <a:pt x="0" y="34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7" name="Group 30">
              <a:extLst>
                <a:ext uri="{FF2B5EF4-FFF2-40B4-BE49-F238E27FC236}">
                  <a16:creationId xmlns:a16="http://schemas.microsoft.com/office/drawing/2014/main" id="{2823C868-69C7-41BC-B995-EAC03A4C57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61213" y="1784350"/>
              <a:ext cx="2746375" cy="2143125"/>
              <a:chOff x="7161213" y="1784350"/>
              <a:chExt cx="2746375" cy="2143125"/>
            </a:xfrm>
            <a:grpFill/>
          </p:grpSpPr>
          <p:sp>
            <p:nvSpPr>
              <p:cNvPr id="18" name="Freeform 10">
                <a:extLst>
                  <a:ext uri="{FF2B5EF4-FFF2-40B4-BE49-F238E27FC236}">
                    <a16:creationId xmlns:a16="http://schemas.microsoft.com/office/drawing/2014/main" id="{01D6D211-FCBF-4901-A0BF-6B8F8586EF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1213" y="1784350"/>
                <a:ext cx="1938338" cy="1814512"/>
              </a:xfrm>
              <a:custGeom>
                <a:avLst/>
                <a:gdLst>
                  <a:gd name="T0" fmla="*/ 1938338 w 509"/>
                  <a:gd name="T1" fmla="*/ 346892 h 476"/>
                  <a:gd name="T2" fmla="*/ 1279532 w 509"/>
                  <a:gd name="T3" fmla="*/ 777648 h 476"/>
                  <a:gd name="T4" fmla="*/ 681655 w 509"/>
                  <a:gd name="T5" fmla="*/ 1814512 h 476"/>
                  <a:gd name="T6" fmla="*/ 0 w 509"/>
                  <a:gd name="T7" fmla="*/ 1421876 h 476"/>
                  <a:gd name="T8" fmla="*/ 590260 w 509"/>
                  <a:gd name="T9" fmla="*/ 396448 h 476"/>
                  <a:gd name="T10" fmla="*/ 883486 w 509"/>
                  <a:gd name="T11" fmla="*/ 106736 h 476"/>
                  <a:gd name="T12" fmla="*/ 1279532 w 509"/>
                  <a:gd name="T13" fmla="*/ 0 h 476"/>
                  <a:gd name="T14" fmla="*/ 1938338 w 509"/>
                  <a:gd name="T15" fmla="*/ 346892 h 4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09" h="476">
                    <a:moveTo>
                      <a:pt x="509" y="91"/>
                    </a:moveTo>
                    <a:cubicBezTo>
                      <a:pt x="400" y="76"/>
                      <a:pt x="374" y="138"/>
                      <a:pt x="336" y="204"/>
                    </a:cubicBezTo>
                    <a:cubicBezTo>
                      <a:pt x="179" y="476"/>
                      <a:pt x="179" y="476"/>
                      <a:pt x="179" y="476"/>
                    </a:cubicBezTo>
                    <a:cubicBezTo>
                      <a:pt x="0" y="373"/>
                      <a:pt x="0" y="373"/>
                      <a:pt x="0" y="373"/>
                    </a:cubicBezTo>
                    <a:cubicBezTo>
                      <a:pt x="155" y="104"/>
                      <a:pt x="155" y="104"/>
                      <a:pt x="155" y="104"/>
                    </a:cubicBezTo>
                    <a:cubicBezTo>
                      <a:pt x="174" y="72"/>
                      <a:pt x="200" y="46"/>
                      <a:pt x="232" y="28"/>
                    </a:cubicBezTo>
                    <a:cubicBezTo>
                      <a:pt x="263" y="10"/>
                      <a:pt x="299" y="0"/>
                      <a:pt x="336" y="0"/>
                    </a:cubicBezTo>
                    <a:cubicBezTo>
                      <a:pt x="405" y="0"/>
                      <a:pt x="470" y="34"/>
                      <a:pt x="509" y="9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9" name="Freeform 11">
                <a:extLst>
                  <a:ext uri="{FF2B5EF4-FFF2-40B4-BE49-F238E27FC236}">
                    <a16:creationId xmlns:a16="http://schemas.microsoft.com/office/drawing/2014/main" id="{A9DDA3E2-6CAA-400B-89BE-64C5188660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94713" y="2219325"/>
                <a:ext cx="1412875" cy="1708150"/>
              </a:xfrm>
              <a:custGeom>
                <a:avLst/>
                <a:gdLst>
                  <a:gd name="T0" fmla="*/ 1222461 w 371"/>
                  <a:gd name="T1" fmla="*/ 983711 h 448"/>
                  <a:gd name="T2" fmla="*/ 666450 w 371"/>
                  <a:gd name="T3" fmla="*/ 19064 h 448"/>
                  <a:gd name="T4" fmla="*/ 590285 w 371"/>
                  <a:gd name="T5" fmla="*/ 7626 h 448"/>
                  <a:gd name="T6" fmla="*/ 487461 w 371"/>
                  <a:gd name="T7" fmla="*/ 0 h 448"/>
                  <a:gd name="T8" fmla="*/ 60933 w 371"/>
                  <a:gd name="T9" fmla="*/ 331717 h 448"/>
                  <a:gd name="T10" fmla="*/ 0 w 371"/>
                  <a:gd name="T11" fmla="*/ 438476 h 448"/>
                  <a:gd name="T12" fmla="*/ 544585 w 371"/>
                  <a:gd name="T13" fmla="*/ 1376433 h 448"/>
                  <a:gd name="T14" fmla="*/ 323705 w 371"/>
                  <a:gd name="T15" fmla="*/ 1502257 h 448"/>
                  <a:gd name="T16" fmla="*/ 1188186 w 371"/>
                  <a:gd name="T17" fmla="*/ 1708150 h 448"/>
                  <a:gd name="T18" fmla="*/ 1412875 w 371"/>
                  <a:gd name="T19" fmla="*/ 873139 h 448"/>
                  <a:gd name="T20" fmla="*/ 1222461 w 371"/>
                  <a:gd name="T21" fmla="*/ 983711 h 4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1" h="448">
                    <a:moveTo>
                      <a:pt x="321" y="258"/>
                    </a:moveTo>
                    <a:cubicBezTo>
                      <a:pt x="175" y="5"/>
                      <a:pt x="175" y="5"/>
                      <a:pt x="175" y="5"/>
                    </a:cubicBezTo>
                    <a:cubicBezTo>
                      <a:pt x="155" y="2"/>
                      <a:pt x="155" y="2"/>
                      <a:pt x="155" y="2"/>
                    </a:cubicBezTo>
                    <a:cubicBezTo>
                      <a:pt x="145" y="1"/>
                      <a:pt x="136" y="0"/>
                      <a:pt x="128" y="0"/>
                    </a:cubicBezTo>
                    <a:cubicBezTo>
                      <a:pt x="66" y="0"/>
                      <a:pt x="46" y="35"/>
                      <a:pt x="16" y="87"/>
                    </a:cubicBezTo>
                    <a:cubicBezTo>
                      <a:pt x="16" y="88"/>
                      <a:pt x="10" y="98"/>
                      <a:pt x="0" y="115"/>
                    </a:cubicBezTo>
                    <a:cubicBezTo>
                      <a:pt x="143" y="361"/>
                      <a:pt x="143" y="361"/>
                      <a:pt x="143" y="361"/>
                    </a:cubicBezTo>
                    <a:cubicBezTo>
                      <a:pt x="85" y="394"/>
                      <a:pt x="85" y="394"/>
                      <a:pt x="85" y="394"/>
                    </a:cubicBezTo>
                    <a:cubicBezTo>
                      <a:pt x="312" y="448"/>
                      <a:pt x="312" y="448"/>
                      <a:pt x="312" y="448"/>
                    </a:cubicBezTo>
                    <a:cubicBezTo>
                      <a:pt x="371" y="229"/>
                      <a:pt x="371" y="229"/>
                      <a:pt x="371" y="229"/>
                    </a:cubicBezTo>
                    <a:lnTo>
                      <a:pt x="321" y="258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24" name="Group 201">
            <a:extLst>
              <a:ext uri="{FF2B5EF4-FFF2-40B4-BE49-F238E27FC236}">
                <a16:creationId xmlns:a16="http://schemas.microsoft.com/office/drawing/2014/main" id="{628AA4A7-7D4B-40B2-B014-7B3CB798A80B}"/>
              </a:ext>
            </a:extLst>
          </p:cNvPr>
          <p:cNvGrpSpPr>
            <a:grpSpLocks/>
          </p:cNvGrpSpPr>
          <p:nvPr/>
        </p:nvGrpSpPr>
        <p:grpSpPr bwMode="auto">
          <a:xfrm>
            <a:off x="8340328" y="2572591"/>
            <a:ext cx="324581" cy="366970"/>
            <a:chOff x="727075" y="3759200"/>
            <a:chExt cx="425451" cy="481013"/>
          </a:xfrm>
          <a:noFill/>
        </p:grpSpPr>
        <p:sp>
          <p:nvSpPr>
            <p:cNvPr id="25" name="Rectangle 142">
              <a:extLst>
                <a:ext uri="{FF2B5EF4-FFF2-40B4-BE49-F238E27FC236}">
                  <a16:creationId xmlns:a16="http://schemas.microsoft.com/office/drawing/2014/main" id="{BC9697CA-E720-4C6E-B01B-D860DEA00D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4264" y="3892550"/>
              <a:ext cx="68262" cy="114300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26" name="Rectangle 143">
              <a:extLst>
                <a:ext uri="{FF2B5EF4-FFF2-40B4-BE49-F238E27FC236}">
                  <a16:creationId xmlns:a16="http://schemas.microsoft.com/office/drawing/2014/main" id="{DB2612B6-9C8B-4A84-890E-F2D1728C5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425" y="3840163"/>
              <a:ext cx="152400" cy="4127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27" name="Freeform 144">
              <a:extLst>
                <a:ext uri="{FF2B5EF4-FFF2-40B4-BE49-F238E27FC236}">
                  <a16:creationId xmlns:a16="http://schemas.microsoft.com/office/drawing/2014/main" id="{1227A5A3-3F06-46D6-8949-7B982AF0C5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325" y="3759200"/>
              <a:ext cx="114300" cy="61913"/>
            </a:xfrm>
            <a:custGeom>
              <a:avLst/>
              <a:gdLst>
                <a:gd name="T0" fmla="*/ 435483000 w 30"/>
                <a:gd name="T1" fmla="*/ 119790046 h 16"/>
                <a:gd name="T2" fmla="*/ 116128800 w 30"/>
                <a:gd name="T3" fmla="*/ 239576223 h 16"/>
                <a:gd name="T4" fmla="*/ 0 w 30"/>
                <a:gd name="T5" fmla="*/ 119790046 h 16"/>
                <a:gd name="T6" fmla="*/ 116128800 w 30"/>
                <a:gd name="T7" fmla="*/ 0 h 16"/>
                <a:gd name="T8" fmla="*/ 435483000 w 30"/>
                <a:gd name="T9" fmla="*/ 11979004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16">
                  <a:moveTo>
                    <a:pt x="30" y="8"/>
                  </a:moveTo>
                  <a:cubicBezTo>
                    <a:pt x="30" y="8"/>
                    <a:pt x="12" y="16"/>
                    <a:pt x="8" y="16"/>
                  </a:cubicBezTo>
                  <a:cubicBezTo>
                    <a:pt x="4" y="16"/>
                    <a:pt x="0" y="13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" y="0"/>
                    <a:pt x="30" y="8"/>
                    <a:pt x="30" y="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8" name="Freeform 145">
              <a:extLst>
                <a:ext uri="{FF2B5EF4-FFF2-40B4-BE49-F238E27FC236}">
                  <a16:creationId xmlns:a16="http://schemas.microsoft.com/office/drawing/2014/main" id="{245F090C-83E0-4C4E-B0BA-FE9F799FB7F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625" y="3759200"/>
              <a:ext cx="109538" cy="61913"/>
            </a:xfrm>
            <a:custGeom>
              <a:avLst/>
              <a:gdLst>
                <a:gd name="T0" fmla="*/ 0 w 29"/>
                <a:gd name="T1" fmla="*/ 119790046 h 16"/>
                <a:gd name="T2" fmla="*/ 299609093 w 29"/>
                <a:gd name="T3" fmla="*/ 239576223 h 16"/>
                <a:gd name="T4" fmla="*/ 413743912 w 29"/>
                <a:gd name="T5" fmla="*/ 119790046 h 16"/>
                <a:gd name="T6" fmla="*/ 299609093 w 29"/>
                <a:gd name="T7" fmla="*/ 0 h 16"/>
                <a:gd name="T8" fmla="*/ 0 w 29"/>
                <a:gd name="T9" fmla="*/ 11979004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" h="16">
                  <a:moveTo>
                    <a:pt x="0" y="8"/>
                  </a:moveTo>
                  <a:cubicBezTo>
                    <a:pt x="0" y="8"/>
                    <a:pt x="17" y="16"/>
                    <a:pt x="21" y="16"/>
                  </a:cubicBezTo>
                  <a:cubicBezTo>
                    <a:pt x="26" y="16"/>
                    <a:pt x="29" y="13"/>
                    <a:pt x="29" y="8"/>
                  </a:cubicBezTo>
                  <a:cubicBezTo>
                    <a:pt x="29" y="4"/>
                    <a:pt x="26" y="0"/>
                    <a:pt x="21" y="0"/>
                  </a:cubicBezTo>
                  <a:cubicBezTo>
                    <a:pt x="17" y="0"/>
                    <a:pt x="0" y="8"/>
                    <a:pt x="0" y="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9" name="Oval 146">
              <a:extLst>
                <a:ext uri="{FF2B5EF4-FFF2-40B4-BE49-F238E27FC236}">
                  <a16:creationId xmlns:a16="http://schemas.microsoft.com/office/drawing/2014/main" id="{3F39942F-4866-4C32-B57F-3DE9FFF9A3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813" y="3767138"/>
              <a:ext cx="49213" cy="49213"/>
            </a:xfrm>
            <a:prstGeom prst="ellipse">
              <a:avLst/>
            </a:prstGeom>
            <a:solidFill>
              <a:schemeClr val="accent6"/>
            </a:solidFill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0" name="Rectangle 147">
              <a:extLst>
                <a:ext uri="{FF2B5EF4-FFF2-40B4-BE49-F238E27FC236}">
                  <a16:creationId xmlns:a16="http://schemas.microsoft.com/office/drawing/2014/main" id="{5976B756-4A19-4A9E-B1A4-6DFD89EE0E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688" y="3790950"/>
              <a:ext cx="19050" cy="38100"/>
            </a:xfrm>
            <a:prstGeom prst="rect">
              <a:avLst/>
            </a:prstGeom>
            <a:solidFill>
              <a:schemeClr val="accent6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1" name="Rectangle 148">
              <a:extLst>
                <a:ext uri="{FF2B5EF4-FFF2-40B4-BE49-F238E27FC236}">
                  <a16:creationId xmlns:a16="http://schemas.microsoft.com/office/drawing/2014/main" id="{8685BB13-1C5D-4F3B-AD80-28C955C225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250" y="4033838"/>
              <a:ext cx="92075" cy="3492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32" name="Freeform 149">
              <a:extLst>
                <a:ext uri="{FF2B5EF4-FFF2-40B4-BE49-F238E27FC236}">
                  <a16:creationId xmlns:a16="http://schemas.microsoft.com/office/drawing/2014/main" id="{AB8F7F8B-74CD-4CA1-82E6-4112CDBAB5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3" y="3916363"/>
              <a:ext cx="103187" cy="106362"/>
            </a:xfrm>
            <a:custGeom>
              <a:avLst/>
              <a:gdLst>
                <a:gd name="T0" fmla="*/ 91723 w 27"/>
                <a:gd name="T1" fmla="*/ 45584 h 28"/>
                <a:gd name="T2" fmla="*/ 103188 w 27"/>
                <a:gd name="T3" fmla="*/ 0 h 28"/>
                <a:gd name="T4" fmla="*/ 61148 w 27"/>
                <a:gd name="T5" fmla="*/ 0 h 28"/>
                <a:gd name="T6" fmla="*/ 0 w 27"/>
                <a:gd name="T7" fmla="*/ 60779 h 28"/>
                <a:gd name="T8" fmla="*/ 0 w 27"/>
                <a:gd name="T9" fmla="*/ 106363 h 28"/>
                <a:gd name="T10" fmla="*/ 68792 w 27"/>
                <a:gd name="T11" fmla="*/ 106363 h 28"/>
                <a:gd name="T12" fmla="*/ 68792 w 27"/>
                <a:gd name="T13" fmla="*/ 91168 h 28"/>
                <a:gd name="T14" fmla="*/ 91723 w 27"/>
                <a:gd name="T15" fmla="*/ 68376 h 28"/>
                <a:gd name="T16" fmla="*/ 95544 w 27"/>
                <a:gd name="T17" fmla="*/ 68376 h 28"/>
                <a:gd name="T18" fmla="*/ 91723 w 27"/>
                <a:gd name="T19" fmla="*/ 45584 h 2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" h="28">
                  <a:moveTo>
                    <a:pt x="24" y="12"/>
                  </a:moveTo>
                  <a:cubicBezTo>
                    <a:pt x="24" y="8"/>
                    <a:pt x="25" y="4"/>
                    <a:pt x="2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0"/>
                    <a:pt x="21" y="18"/>
                    <a:pt x="24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4" y="16"/>
                    <a:pt x="24" y="14"/>
                    <a:pt x="24" y="12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" name="Freeform 150">
              <a:extLst>
                <a:ext uri="{FF2B5EF4-FFF2-40B4-BE49-F238E27FC236}">
                  <a16:creationId xmlns:a16="http://schemas.microsoft.com/office/drawing/2014/main" id="{0F34562F-8848-415D-961B-98A26D0C1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876" y="3916363"/>
              <a:ext cx="38100" cy="68262"/>
            </a:xfrm>
            <a:custGeom>
              <a:avLst/>
              <a:gdLst>
                <a:gd name="T0" fmla="*/ 0 w 10"/>
                <a:gd name="T1" fmla="*/ 0 h 18"/>
                <a:gd name="T2" fmla="*/ 7620 w 10"/>
                <a:gd name="T3" fmla="*/ 45509 h 18"/>
                <a:gd name="T4" fmla="*/ 7620 w 10"/>
                <a:gd name="T5" fmla="*/ 68263 h 18"/>
                <a:gd name="T6" fmla="*/ 38100 w 10"/>
                <a:gd name="T7" fmla="*/ 68263 h 18"/>
                <a:gd name="T8" fmla="*/ 38100 w 10"/>
                <a:gd name="T9" fmla="*/ 0 h 18"/>
                <a:gd name="T10" fmla="*/ 0 w 10"/>
                <a:gd name="T11" fmla="*/ 0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" h="18">
                  <a:moveTo>
                    <a:pt x="0" y="0"/>
                  </a:moveTo>
                  <a:cubicBezTo>
                    <a:pt x="1" y="4"/>
                    <a:pt x="2" y="8"/>
                    <a:pt x="2" y="12"/>
                  </a:cubicBezTo>
                  <a:cubicBezTo>
                    <a:pt x="2" y="14"/>
                    <a:pt x="2" y="16"/>
                    <a:pt x="2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4" name="Freeform 151">
              <a:extLst>
                <a:ext uri="{FF2B5EF4-FFF2-40B4-BE49-F238E27FC236}">
                  <a16:creationId xmlns:a16="http://schemas.microsoft.com/office/drawing/2014/main" id="{1A9A9833-FC23-410F-9BD1-1A40C377B51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550" y="3892550"/>
              <a:ext cx="182563" cy="138113"/>
            </a:xfrm>
            <a:custGeom>
              <a:avLst/>
              <a:gdLst>
                <a:gd name="T0" fmla="*/ 182563 w 48"/>
                <a:gd name="T1" fmla="*/ 69057 h 36"/>
                <a:gd name="T2" fmla="*/ 148332 w 48"/>
                <a:gd name="T3" fmla="*/ 0 h 36"/>
                <a:gd name="T4" fmla="*/ 34231 w 48"/>
                <a:gd name="T5" fmla="*/ 0 h 36"/>
                <a:gd name="T6" fmla="*/ 0 w 48"/>
                <a:gd name="T7" fmla="*/ 69057 h 36"/>
                <a:gd name="T8" fmla="*/ 34231 w 48"/>
                <a:gd name="T9" fmla="*/ 138113 h 36"/>
                <a:gd name="T10" fmla="*/ 152136 w 48"/>
                <a:gd name="T11" fmla="*/ 138113 h 36"/>
                <a:gd name="T12" fmla="*/ 182563 w 48"/>
                <a:gd name="T13" fmla="*/ 69057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36">
                  <a:moveTo>
                    <a:pt x="48" y="18"/>
                  </a:moveTo>
                  <a:cubicBezTo>
                    <a:pt x="48" y="11"/>
                    <a:pt x="44" y="4"/>
                    <a:pt x="3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4"/>
                    <a:pt x="0" y="11"/>
                    <a:pt x="0" y="18"/>
                  </a:cubicBezTo>
                  <a:cubicBezTo>
                    <a:pt x="0" y="25"/>
                    <a:pt x="4" y="32"/>
                    <a:pt x="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5" y="32"/>
                    <a:pt x="48" y="25"/>
                    <a:pt x="48" y="1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" name="Freeform 152">
              <a:extLst>
                <a:ext uri="{FF2B5EF4-FFF2-40B4-BE49-F238E27FC236}">
                  <a16:creationId xmlns:a16="http://schemas.microsoft.com/office/drawing/2014/main" id="{4A50820A-4422-4E4F-BE8C-93EC50EE50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075" y="4090988"/>
              <a:ext cx="95250" cy="149225"/>
            </a:xfrm>
            <a:custGeom>
              <a:avLst/>
              <a:gdLst>
                <a:gd name="T0" fmla="*/ 0 w 25"/>
                <a:gd name="T1" fmla="*/ 103310 h 39"/>
                <a:gd name="T2" fmla="*/ 49530 w 25"/>
                <a:gd name="T3" fmla="*/ 149225 h 39"/>
                <a:gd name="T4" fmla="*/ 95250 w 25"/>
                <a:gd name="T5" fmla="*/ 103310 h 39"/>
                <a:gd name="T6" fmla="*/ 53340 w 25"/>
                <a:gd name="T7" fmla="*/ 0 h 39"/>
                <a:gd name="T8" fmla="*/ 45720 w 25"/>
                <a:gd name="T9" fmla="*/ 0 h 39"/>
                <a:gd name="T10" fmla="*/ 0 w 25"/>
                <a:gd name="T11" fmla="*/ 103310 h 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39">
                  <a:moveTo>
                    <a:pt x="0" y="27"/>
                  </a:moveTo>
                  <a:cubicBezTo>
                    <a:pt x="0" y="34"/>
                    <a:pt x="6" y="39"/>
                    <a:pt x="13" y="39"/>
                  </a:cubicBezTo>
                  <a:cubicBezTo>
                    <a:pt x="20" y="39"/>
                    <a:pt x="25" y="34"/>
                    <a:pt x="25" y="27"/>
                  </a:cubicBezTo>
                  <a:cubicBezTo>
                    <a:pt x="25" y="21"/>
                    <a:pt x="17" y="6"/>
                    <a:pt x="14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9" y="6"/>
                    <a:pt x="0" y="21"/>
                    <a:pt x="0" y="27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6" name="Freeform 697">
            <a:extLst>
              <a:ext uri="{FF2B5EF4-FFF2-40B4-BE49-F238E27FC236}">
                <a16:creationId xmlns:a16="http://schemas.microsoft.com/office/drawing/2014/main" id="{3445EE7D-7509-4FEA-858E-B3E4D0B72425}"/>
              </a:ext>
            </a:extLst>
          </p:cNvPr>
          <p:cNvSpPr>
            <a:spLocks/>
          </p:cNvSpPr>
          <p:nvPr/>
        </p:nvSpPr>
        <p:spPr bwMode="auto">
          <a:xfrm>
            <a:off x="8374113" y="1489385"/>
            <a:ext cx="212725" cy="407988"/>
          </a:xfrm>
          <a:custGeom>
            <a:avLst/>
            <a:gdLst>
              <a:gd name="T0" fmla="*/ 0 w 134"/>
              <a:gd name="T1" fmla="*/ 362902945 h 257"/>
              <a:gd name="T2" fmla="*/ 156249688 w 134"/>
              <a:gd name="T3" fmla="*/ 362902945 h 257"/>
              <a:gd name="T4" fmla="*/ 100806250 w 134"/>
              <a:gd name="T5" fmla="*/ 647681744 h 257"/>
              <a:gd name="T6" fmla="*/ 337700938 w 134"/>
              <a:gd name="T7" fmla="*/ 279738480 h 257"/>
              <a:gd name="T8" fmla="*/ 204133450 w 134"/>
              <a:gd name="T9" fmla="*/ 279738480 h 257"/>
              <a:gd name="T10" fmla="*/ 259576888 w 134"/>
              <a:gd name="T11" fmla="*/ 0 h 257"/>
              <a:gd name="T12" fmla="*/ 0 w 134"/>
              <a:gd name="T13" fmla="*/ 362902945 h 25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4" h="257">
                <a:moveTo>
                  <a:pt x="0" y="144"/>
                </a:moveTo>
                <a:lnTo>
                  <a:pt x="62" y="144"/>
                </a:lnTo>
                <a:lnTo>
                  <a:pt x="40" y="257"/>
                </a:lnTo>
                <a:lnTo>
                  <a:pt x="134" y="111"/>
                </a:lnTo>
                <a:lnTo>
                  <a:pt x="81" y="111"/>
                </a:lnTo>
                <a:lnTo>
                  <a:pt x="103" y="0"/>
                </a:lnTo>
                <a:lnTo>
                  <a:pt x="0" y="144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37" name="Elemento grafico 36">
            <a:extLst>
              <a:ext uri="{FF2B5EF4-FFF2-40B4-BE49-F238E27FC236}">
                <a16:creationId xmlns:a16="http://schemas.microsoft.com/office/drawing/2014/main" id="{3BE23693-D570-4016-8006-90D2771C0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0187" y="2059540"/>
            <a:ext cx="192363" cy="325185"/>
          </a:xfrm>
          <a:prstGeom prst="rect">
            <a:avLst/>
          </a:prstGeom>
        </p:spPr>
      </p:pic>
      <p:pic>
        <p:nvPicPr>
          <p:cNvPr id="38" name="Elemento grafico 37">
            <a:extLst>
              <a:ext uri="{FF2B5EF4-FFF2-40B4-BE49-F238E27FC236}">
                <a16:creationId xmlns:a16="http://schemas.microsoft.com/office/drawing/2014/main" id="{A549549E-C334-49F4-B386-3BEB4E8BF1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24908" y="929517"/>
            <a:ext cx="502920" cy="440055"/>
          </a:xfrm>
          <a:prstGeom prst="rect">
            <a:avLst/>
          </a:prstGeom>
        </p:spPr>
      </p:pic>
      <p:sp>
        <p:nvSpPr>
          <p:cNvPr id="39" name="Doppia parentesi quadra 38">
            <a:extLst>
              <a:ext uri="{FF2B5EF4-FFF2-40B4-BE49-F238E27FC236}">
                <a16:creationId xmlns:a16="http://schemas.microsoft.com/office/drawing/2014/main" id="{02207B44-70F3-471D-A42E-1FEA0CFE8383}"/>
              </a:ext>
            </a:extLst>
          </p:cNvPr>
          <p:cNvSpPr/>
          <p:nvPr/>
        </p:nvSpPr>
        <p:spPr>
          <a:xfrm>
            <a:off x="8159701" y="1392645"/>
            <a:ext cx="644656" cy="2141220"/>
          </a:xfrm>
          <a:prstGeom prst="bracketPair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0" name="Elemento grafico 39">
            <a:extLst>
              <a:ext uri="{FF2B5EF4-FFF2-40B4-BE49-F238E27FC236}">
                <a16:creationId xmlns:a16="http://schemas.microsoft.com/office/drawing/2014/main" id="{C9D2D4FB-7F21-478A-BAD3-C74731DB97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5297" y="1187524"/>
            <a:ext cx="1075837" cy="96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074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LOGO_EDIS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10" name="Segnaposto numero diapositiva 4"/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25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1233D4BF-9686-41E3-9FFE-E60571024AEA}"/>
              </a:ext>
            </a:extLst>
          </p:cNvPr>
          <p:cNvGrpSpPr/>
          <p:nvPr/>
        </p:nvGrpSpPr>
        <p:grpSpPr>
          <a:xfrm>
            <a:off x="911717" y="3823384"/>
            <a:ext cx="4383568" cy="642106"/>
            <a:chOff x="1540677" y="4736643"/>
            <a:chExt cx="4383568" cy="642106"/>
          </a:xfrm>
        </p:grpSpPr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5ED83216-2C22-4D2B-B46D-C6B091E74962}"/>
                </a:ext>
              </a:extLst>
            </p:cNvPr>
            <p:cNvSpPr txBox="1"/>
            <p:nvPr/>
          </p:nvSpPr>
          <p:spPr>
            <a:xfrm>
              <a:off x="4655642" y="5163305"/>
              <a:ext cx="449733" cy="215444"/>
            </a:xfrm>
            <a:prstGeom prst="rect">
              <a:avLst/>
            </a:prstGeom>
            <a:noFill/>
          </p:spPr>
          <p:txBody>
            <a:bodyPr wrap="square" lIns="36000" tIns="0" rIns="36000" bIns="0" rtlCol="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400" b="0" u="none" strike="noStrike" kern="0" cap="none" spc="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PIL</a:t>
              </a:r>
            </a:p>
          </p:txBody>
        </p:sp>
        <p:sp>
          <p:nvSpPr>
            <p:cNvPr id="21" name="CasellaDiTesto 20">
              <a:extLst>
                <a:ext uri="{FF2B5EF4-FFF2-40B4-BE49-F238E27FC236}">
                  <a16:creationId xmlns:a16="http://schemas.microsoft.com/office/drawing/2014/main" id="{67582073-0E88-4540-BF8A-2A1D6DA93C00}"/>
                </a:ext>
              </a:extLst>
            </p:cNvPr>
            <p:cNvSpPr txBox="1"/>
            <p:nvPr/>
          </p:nvSpPr>
          <p:spPr>
            <a:xfrm>
              <a:off x="4061034" y="4736643"/>
              <a:ext cx="1863211" cy="215444"/>
            </a:xfrm>
            <a:prstGeom prst="rect">
              <a:avLst/>
            </a:prstGeom>
            <a:noFill/>
          </p:spPr>
          <p:txBody>
            <a:bodyPr wrap="square" lIns="36000" tIns="0" rIns="36000" bIns="0" rtlCol="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400" b="0" u="none" strike="noStrike" kern="0" cap="none" spc="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 Consumo Energia</a:t>
              </a:r>
            </a:p>
          </p:txBody>
        </p:sp>
        <p:sp>
          <p:nvSpPr>
            <p:cNvPr id="23" name="CasellaDiTesto 22">
              <a:extLst>
                <a:ext uri="{FF2B5EF4-FFF2-40B4-BE49-F238E27FC236}">
                  <a16:creationId xmlns:a16="http://schemas.microsoft.com/office/drawing/2014/main" id="{C1FAFB74-1BAA-4782-ACC7-F0AEB32A39CA}"/>
                </a:ext>
              </a:extLst>
            </p:cNvPr>
            <p:cNvSpPr txBox="1"/>
            <p:nvPr/>
          </p:nvSpPr>
          <p:spPr>
            <a:xfrm>
              <a:off x="1540677" y="4922965"/>
              <a:ext cx="2032062" cy="246221"/>
            </a:xfrm>
            <a:prstGeom prst="rect">
              <a:avLst/>
            </a:prstGeom>
            <a:noFill/>
          </p:spPr>
          <p:txBody>
            <a:bodyPr wrap="square" lIns="36000" tIns="0" rIns="36000" bIns="0" rtlCol="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1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Intensità Energetica</a:t>
              </a:r>
            </a:p>
          </p:txBody>
        </p:sp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9559DF15-5965-4F48-B85B-63123AA12790}"/>
              </a:ext>
            </a:extLst>
          </p:cNvPr>
          <p:cNvGrpSpPr/>
          <p:nvPr/>
        </p:nvGrpSpPr>
        <p:grpSpPr>
          <a:xfrm>
            <a:off x="8298444" y="3050188"/>
            <a:ext cx="364363" cy="346755"/>
            <a:chOff x="6084888" y="1784350"/>
            <a:chExt cx="4697412" cy="4470400"/>
          </a:xfrm>
          <a:noFill/>
        </p:grpSpPr>
        <p:grpSp>
          <p:nvGrpSpPr>
            <p:cNvPr id="29" name="Group 128">
              <a:extLst>
                <a:ext uri="{FF2B5EF4-FFF2-40B4-BE49-F238E27FC236}">
                  <a16:creationId xmlns:a16="http://schemas.microsoft.com/office/drawing/2014/main" id="{B3703928-0E6F-44D2-9CF0-89C9B59E48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01025" y="3819525"/>
              <a:ext cx="2581275" cy="2435225"/>
              <a:chOff x="8201025" y="3819525"/>
              <a:chExt cx="2581275" cy="2435225"/>
            </a:xfrm>
            <a:grpFill/>
          </p:grpSpPr>
          <p:sp>
            <p:nvSpPr>
              <p:cNvPr id="36" name="Freeform 6">
                <a:extLst>
                  <a:ext uri="{FF2B5EF4-FFF2-40B4-BE49-F238E27FC236}">
                    <a16:creationId xmlns:a16="http://schemas.microsoft.com/office/drawing/2014/main" id="{286C7314-73B5-47FD-BEC3-37274153F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4350" y="3819525"/>
                <a:ext cx="1377950" cy="2211387"/>
              </a:xfrm>
              <a:custGeom>
                <a:avLst/>
                <a:gdLst>
                  <a:gd name="T0" fmla="*/ 639491 w 362"/>
                  <a:gd name="T1" fmla="*/ 2211387 h 580"/>
                  <a:gd name="T2" fmla="*/ 597619 w 362"/>
                  <a:gd name="T3" fmla="*/ 1429776 h 580"/>
                  <a:gd name="T4" fmla="*/ 0 w 362"/>
                  <a:gd name="T5" fmla="*/ 392712 h 580"/>
                  <a:gd name="T6" fmla="*/ 681362 w 362"/>
                  <a:gd name="T7" fmla="*/ 0 h 580"/>
                  <a:gd name="T8" fmla="*/ 1271368 w 362"/>
                  <a:gd name="T9" fmla="*/ 1021813 h 580"/>
                  <a:gd name="T10" fmla="*/ 1377950 w 362"/>
                  <a:gd name="T11" fmla="*/ 1418338 h 580"/>
                  <a:gd name="T12" fmla="*/ 1271368 w 362"/>
                  <a:gd name="T13" fmla="*/ 1818675 h 580"/>
                  <a:gd name="T14" fmla="*/ 639491 w 362"/>
                  <a:gd name="T15" fmla="*/ 2211387 h 58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62" h="580">
                    <a:moveTo>
                      <a:pt x="168" y="580"/>
                    </a:moveTo>
                    <a:cubicBezTo>
                      <a:pt x="236" y="494"/>
                      <a:pt x="195" y="441"/>
                      <a:pt x="157" y="375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334" y="268"/>
                      <a:pt x="334" y="268"/>
                      <a:pt x="334" y="268"/>
                    </a:cubicBezTo>
                    <a:cubicBezTo>
                      <a:pt x="352" y="300"/>
                      <a:pt x="362" y="336"/>
                      <a:pt x="362" y="372"/>
                    </a:cubicBezTo>
                    <a:cubicBezTo>
                      <a:pt x="362" y="408"/>
                      <a:pt x="352" y="444"/>
                      <a:pt x="334" y="477"/>
                    </a:cubicBezTo>
                    <a:cubicBezTo>
                      <a:pt x="299" y="537"/>
                      <a:pt x="237" y="575"/>
                      <a:pt x="168" y="58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Freeform 7">
                <a:extLst>
                  <a:ext uri="{FF2B5EF4-FFF2-40B4-BE49-F238E27FC236}">
                    <a16:creationId xmlns:a16="http://schemas.microsoft.com/office/drawing/2014/main" id="{BDD1C336-07F0-48DD-8B55-65B378BB57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1025" y="4997450"/>
                <a:ext cx="1965325" cy="1257300"/>
              </a:xfrm>
              <a:custGeom>
                <a:avLst/>
                <a:gdLst>
                  <a:gd name="T0" fmla="*/ 1721564 w 516"/>
                  <a:gd name="T1" fmla="*/ 1036320 h 330"/>
                  <a:gd name="T2" fmla="*/ 1767269 w 516"/>
                  <a:gd name="T3" fmla="*/ 975360 h 330"/>
                  <a:gd name="T4" fmla="*/ 1755843 w 516"/>
                  <a:gd name="T5" fmla="*/ 358140 h 330"/>
                  <a:gd name="T6" fmla="*/ 1691094 w 516"/>
                  <a:gd name="T7" fmla="*/ 251460 h 330"/>
                  <a:gd name="T8" fmla="*/ 609403 w 516"/>
                  <a:gd name="T9" fmla="*/ 251460 h 330"/>
                  <a:gd name="T10" fmla="*/ 609403 w 516"/>
                  <a:gd name="T11" fmla="*/ 0 h 330"/>
                  <a:gd name="T12" fmla="*/ 0 w 516"/>
                  <a:gd name="T13" fmla="*/ 643890 h 330"/>
                  <a:gd name="T14" fmla="*/ 609403 w 516"/>
                  <a:gd name="T15" fmla="*/ 1257300 h 330"/>
                  <a:gd name="T16" fmla="*/ 609403 w 516"/>
                  <a:gd name="T17" fmla="*/ 1036320 h 330"/>
                  <a:gd name="T18" fmla="*/ 1721564 w 516"/>
                  <a:gd name="T19" fmla="*/ 1036320 h 3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16" h="330">
                    <a:moveTo>
                      <a:pt x="452" y="272"/>
                    </a:moveTo>
                    <a:cubicBezTo>
                      <a:pt x="464" y="256"/>
                      <a:pt x="464" y="256"/>
                      <a:pt x="464" y="256"/>
                    </a:cubicBezTo>
                    <a:cubicBezTo>
                      <a:pt x="516" y="189"/>
                      <a:pt x="494" y="151"/>
                      <a:pt x="461" y="94"/>
                    </a:cubicBezTo>
                    <a:cubicBezTo>
                      <a:pt x="460" y="93"/>
                      <a:pt x="454" y="82"/>
                      <a:pt x="444" y="66"/>
                    </a:cubicBezTo>
                    <a:cubicBezTo>
                      <a:pt x="160" y="66"/>
                      <a:pt x="160" y="66"/>
                      <a:pt x="160" y="66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160" y="330"/>
                      <a:pt x="160" y="330"/>
                      <a:pt x="160" y="330"/>
                    </a:cubicBezTo>
                    <a:cubicBezTo>
                      <a:pt x="160" y="272"/>
                      <a:pt x="160" y="272"/>
                      <a:pt x="160" y="272"/>
                    </a:cubicBezTo>
                    <a:lnTo>
                      <a:pt x="452" y="27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30" name="Group 127">
              <a:extLst>
                <a:ext uri="{FF2B5EF4-FFF2-40B4-BE49-F238E27FC236}">
                  <a16:creationId xmlns:a16="http://schemas.microsoft.com/office/drawing/2014/main" id="{27CBCBED-BC1C-4963-892D-383A170BDE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84888" y="3500438"/>
              <a:ext cx="2009775" cy="2544762"/>
              <a:chOff x="6084888" y="3500438"/>
              <a:chExt cx="2009775" cy="2544762"/>
            </a:xfrm>
            <a:grpFill/>
          </p:grpSpPr>
          <p:sp>
            <p:nvSpPr>
              <p:cNvPr id="34" name="Freeform 8">
                <a:extLst>
                  <a:ext uri="{FF2B5EF4-FFF2-40B4-BE49-F238E27FC236}">
                    <a16:creationId xmlns:a16="http://schemas.microsoft.com/office/drawing/2014/main" id="{69B0D82A-1D54-4E2F-BE2B-8B8710933D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4888" y="4902200"/>
                <a:ext cx="2009775" cy="1143000"/>
              </a:xfrm>
              <a:custGeom>
                <a:avLst/>
                <a:gdLst>
                  <a:gd name="T0" fmla="*/ 114192 w 528"/>
                  <a:gd name="T1" fmla="*/ 0 h 300"/>
                  <a:gd name="T2" fmla="*/ 814568 w 528"/>
                  <a:gd name="T3" fmla="*/ 354330 h 300"/>
                  <a:gd name="T4" fmla="*/ 2009775 w 528"/>
                  <a:gd name="T5" fmla="*/ 354330 h 300"/>
                  <a:gd name="T6" fmla="*/ 2009775 w 528"/>
                  <a:gd name="T7" fmla="*/ 1143000 h 300"/>
                  <a:gd name="T8" fmla="*/ 829793 w 528"/>
                  <a:gd name="T9" fmla="*/ 1143000 h 300"/>
                  <a:gd name="T10" fmla="*/ 430122 w 528"/>
                  <a:gd name="T11" fmla="*/ 1036320 h 300"/>
                  <a:gd name="T12" fmla="*/ 140837 w 528"/>
                  <a:gd name="T13" fmla="*/ 742950 h 300"/>
                  <a:gd name="T14" fmla="*/ 114192 w 528"/>
                  <a:gd name="T15" fmla="*/ 0 h 3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28" h="300">
                    <a:moveTo>
                      <a:pt x="30" y="0"/>
                    </a:moveTo>
                    <a:cubicBezTo>
                      <a:pt x="71" y="102"/>
                      <a:pt x="138" y="93"/>
                      <a:pt x="214" y="93"/>
                    </a:cubicBezTo>
                    <a:cubicBezTo>
                      <a:pt x="528" y="93"/>
                      <a:pt x="528" y="93"/>
                      <a:pt x="528" y="93"/>
                    </a:cubicBezTo>
                    <a:cubicBezTo>
                      <a:pt x="528" y="300"/>
                      <a:pt x="528" y="300"/>
                      <a:pt x="528" y="300"/>
                    </a:cubicBezTo>
                    <a:cubicBezTo>
                      <a:pt x="218" y="300"/>
                      <a:pt x="218" y="300"/>
                      <a:pt x="218" y="300"/>
                    </a:cubicBezTo>
                    <a:cubicBezTo>
                      <a:pt x="180" y="300"/>
                      <a:pt x="145" y="290"/>
                      <a:pt x="113" y="272"/>
                    </a:cubicBezTo>
                    <a:cubicBezTo>
                      <a:pt x="82" y="254"/>
                      <a:pt x="56" y="228"/>
                      <a:pt x="37" y="195"/>
                    </a:cubicBezTo>
                    <a:cubicBezTo>
                      <a:pt x="2" y="135"/>
                      <a:pt x="0" y="62"/>
                      <a:pt x="3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" name="Freeform 9">
                <a:extLst>
                  <a:ext uri="{FF2B5EF4-FFF2-40B4-BE49-F238E27FC236}">
                    <a16:creationId xmlns:a16="http://schemas.microsoft.com/office/drawing/2014/main" id="{5A3B4E7D-DE08-4D85-B819-68FFB76938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9513" y="3500438"/>
                <a:ext cx="1450975" cy="1665287"/>
              </a:xfrm>
              <a:custGeom>
                <a:avLst/>
                <a:gdLst>
                  <a:gd name="T0" fmla="*/ 0 w 381"/>
                  <a:gd name="T1" fmla="*/ 1295647 h 437"/>
                  <a:gd name="T2" fmla="*/ 26658 w 381"/>
                  <a:gd name="T3" fmla="*/ 1368050 h 437"/>
                  <a:gd name="T4" fmla="*/ 533167 w 381"/>
                  <a:gd name="T5" fmla="*/ 1665287 h 437"/>
                  <a:gd name="T6" fmla="*/ 693117 w 381"/>
                  <a:gd name="T7" fmla="*/ 1665287 h 437"/>
                  <a:gd name="T8" fmla="*/ 1233900 w 381"/>
                  <a:gd name="T9" fmla="*/ 724038 h 437"/>
                  <a:gd name="T10" fmla="*/ 1450975 w 381"/>
                  <a:gd name="T11" fmla="*/ 849792 h 437"/>
                  <a:gd name="T12" fmla="*/ 1195817 w 381"/>
                  <a:gd name="T13" fmla="*/ 0 h 437"/>
                  <a:gd name="T14" fmla="*/ 361792 w 381"/>
                  <a:gd name="T15" fmla="*/ 221022 h 437"/>
                  <a:gd name="T16" fmla="*/ 556017 w 381"/>
                  <a:gd name="T17" fmla="*/ 331533 h 437"/>
                  <a:gd name="T18" fmla="*/ 0 w 381"/>
                  <a:gd name="T19" fmla="*/ 1295647 h 43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81" h="437">
                    <a:moveTo>
                      <a:pt x="0" y="340"/>
                    </a:moveTo>
                    <a:cubicBezTo>
                      <a:pt x="7" y="359"/>
                      <a:pt x="7" y="359"/>
                      <a:pt x="7" y="359"/>
                    </a:cubicBezTo>
                    <a:cubicBezTo>
                      <a:pt x="37" y="433"/>
                      <a:pt x="77" y="437"/>
                      <a:pt x="140" y="437"/>
                    </a:cubicBezTo>
                    <a:cubicBezTo>
                      <a:pt x="182" y="437"/>
                      <a:pt x="182" y="437"/>
                      <a:pt x="182" y="437"/>
                    </a:cubicBezTo>
                    <a:cubicBezTo>
                      <a:pt x="324" y="190"/>
                      <a:pt x="324" y="190"/>
                      <a:pt x="324" y="190"/>
                    </a:cubicBezTo>
                    <a:cubicBezTo>
                      <a:pt x="381" y="223"/>
                      <a:pt x="381" y="223"/>
                      <a:pt x="381" y="223"/>
                    </a:cubicBezTo>
                    <a:cubicBezTo>
                      <a:pt x="314" y="0"/>
                      <a:pt x="314" y="0"/>
                      <a:pt x="314" y="0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146" y="87"/>
                      <a:pt x="146" y="87"/>
                      <a:pt x="146" y="87"/>
                    </a:cubicBezTo>
                    <a:lnTo>
                      <a:pt x="0" y="34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4CDAB725-D121-40F8-88DD-770AE8EA49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61213" y="1784350"/>
              <a:ext cx="2746375" cy="2143125"/>
              <a:chOff x="7161213" y="1784350"/>
              <a:chExt cx="2746375" cy="2143125"/>
            </a:xfrm>
            <a:grpFill/>
          </p:grpSpPr>
          <p:sp>
            <p:nvSpPr>
              <p:cNvPr id="32" name="Freeform 10">
                <a:extLst>
                  <a:ext uri="{FF2B5EF4-FFF2-40B4-BE49-F238E27FC236}">
                    <a16:creationId xmlns:a16="http://schemas.microsoft.com/office/drawing/2014/main" id="{3E46DD7D-EA8E-47D8-B174-9C2CD56769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1213" y="1784350"/>
                <a:ext cx="1938338" cy="1814512"/>
              </a:xfrm>
              <a:custGeom>
                <a:avLst/>
                <a:gdLst>
                  <a:gd name="T0" fmla="*/ 1938338 w 509"/>
                  <a:gd name="T1" fmla="*/ 346892 h 476"/>
                  <a:gd name="T2" fmla="*/ 1279532 w 509"/>
                  <a:gd name="T3" fmla="*/ 777648 h 476"/>
                  <a:gd name="T4" fmla="*/ 681655 w 509"/>
                  <a:gd name="T5" fmla="*/ 1814512 h 476"/>
                  <a:gd name="T6" fmla="*/ 0 w 509"/>
                  <a:gd name="T7" fmla="*/ 1421876 h 476"/>
                  <a:gd name="T8" fmla="*/ 590260 w 509"/>
                  <a:gd name="T9" fmla="*/ 396448 h 476"/>
                  <a:gd name="T10" fmla="*/ 883486 w 509"/>
                  <a:gd name="T11" fmla="*/ 106736 h 476"/>
                  <a:gd name="T12" fmla="*/ 1279532 w 509"/>
                  <a:gd name="T13" fmla="*/ 0 h 476"/>
                  <a:gd name="T14" fmla="*/ 1938338 w 509"/>
                  <a:gd name="T15" fmla="*/ 346892 h 4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09" h="476">
                    <a:moveTo>
                      <a:pt x="509" y="91"/>
                    </a:moveTo>
                    <a:cubicBezTo>
                      <a:pt x="400" y="76"/>
                      <a:pt x="374" y="138"/>
                      <a:pt x="336" y="204"/>
                    </a:cubicBezTo>
                    <a:cubicBezTo>
                      <a:pt x="179" y="476"/>
                      <a:pt x="179" y="476"/>
                      <a:pt x="179" y="476"/>
                    </a:cubicBezTo>
                    <a:cubicBezTo>
                      <a:pt x="0" y="373"/>
                      <a:pt x="0" y="373"/>
                      <a:pt x="0" y="373"/>
                    </a:cubicBezTo>
                    <a:cubicBezTo>
                      <a:pt x="155" y="104"/>
                      <a:pt x="155" y="104"/>
                      <a:pt x="155" y="104"/>
                    </a:cubicBezTo>
                    <a:cubicBezTo>
                      <a:pt x="174" y="72"/>
                      <a:pt x="200" y="46"/>
                      <a:pt x="232" y="28"/>
                    </a:cubicBezTo>
                    <a:cubicBezTo>
                      <a:pt x="263" y="10"/>
                      <a:pt x="299" y="0"/>
                      <a:pt x="336" y="0"/>
                    </a:cubicBezTo>
                    <a:cubicBezTo>
                      <a:pt x="405" y="0"/>
                      <a:pt x="470" y="34"/>
                      <a:pt x="509" y="9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" name="Freeform 11">
                <a:extLst>
                  <a:ext uri="{FF2B5EF4-FFF2-40B4-BE49-F238E27FC236}">
                    <a16:creationId xmlns:a16="http://schemas.microsoft.com/office/drawing/2014/main" id="{01F93D74-2ED4-4981-9EE7-DE8A7DABF9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94713" y="2219325"/>
                <a:ext cx="1412875" cy="1708150"/>
              </a:xfrm>
              <a:custGeom>
                <a:avLst/>
                <a:gdLst>
                  <a:gd name="T0" fmla="*/ 1222461 w 371"/>
                  <a:gd name="T1" fmla="*/ 983711 h 448"/>
                  <a:gd name="T2" fmla="*/ 666450 w 371"/>
                  <a:gd name="T3" fmla="*/ 19064 h 448"/>
                  <a:gd name="T4" fmla="*/ 590285 w 371"/>
                  <a:gd name="T5" fmla="*/ 7626 h 448"/>
                  <a:gd name="T6" fmla="*/ 487461 w 371"/>
                  <a:gd name="T7" fmla="*/ 0 h 448"/>
                  <a:gd name="T8" fmla="*/ 60933 w 371"/>
                  <a:gd name="T9" fmla="*/ 331717 h 448"/>
                  <a:gd name="T10" fmla="*/ 0 w 371"/>
                  <a:gd name="T11" fmla="*/ 438476 h 448"/>
                  <a:gd name="T12" fmla="*/ 544585 w 371"/>
                  <a:gd name="T13" fmla="*/ 1376433 h 448"/>
                  <a:gd name="T14" fmla="*/ 323705 w 371"/>
                  <a:gd name="T15" fmla="*/ 1502257 h 448"/>
                  <a:gd name="T16" fmla="*/ 1188186 w 371"/>
                  <a:gd name="T17" fmla="*/ 1708150 h 448"/>
                  <a:gd name="T18" fmla="*/ 1412875 w 371"/>
                  <a:gd name="T19" fmla="*/ 873139 h 448"/>
                  <a:gd name="T20" fmla="*/ 1222461 w 371"/>
                  <a:gd name="T21" fmla="*/ 983711 h 4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1" h="448">
                    <a:moveTo>
                      <a:pt x="321" y="258"/>
                    </a:moveTo>
                    <a:cubicBezTo>
                      <a:pt x="175" y="5"/>
                      <a:pt x="175" y="5"/>
                      <a:pt x="175" y="5"/>
                    </a:cubicBezTo>
                    <a:cubicBezTo>
                      <a:pt x="155" y="2"/>
                      <a:pt x="155" y="2"/>
                      <a:pt x="155" y="2"/>
                    </a:cubicBezTo>
                    <a:cubicBezTo>
                      <a:pt x="145" y="1"/>
                      <a:pt x="136" y="0"/>
                      <a:pt x="128" y="0"/>
                    </a:cubicBezTo>
                    <a:cubicBezTo>
                      <a:pt x="66" y="0"/>
                      <a:pt x="46" y="35"/>
                      <a:pt x="16" y="87"/>
                    </a:cubicBezTo>
                    <a:cubicBezTo>
                      <a:pt x="16" y="88"/>
                      <a:pt x="10" y="98"/>
                      <a:pt x="0" y="115"/>
                    </a:cubicBezTo>
                    <a:cubicBezTo>
                      <a:pt x="143" y="361"/>
                      <a:pt x="143" y="361"/>
                      <a:pt x="143" y="361"/>
                    </a:cubicBezTo>
                    <a:cubicBezTo>
                      <a:pt x="85" y="394"/>
                      <a:pt x="85" y="394"/>
                      <a:pt x="85" y="394"/>
                    </a:cubicBezTo>
                    <a:cubicBezTo>
                      <a:pt x="312" y="448"/>
                      <a:pt x="312" y="448"/>
                      <a:pt x="312" y="448"/>
                    </a:cubicBezTo>
                    <a:cubicBezTo>
                      <a:pt x="371" y="229"/>
                      <a:pt x="371" y="229"/>
                      <a:pt x="371" y="229"/>
                    </a:cubicBezTo>
                    <a:lnTo>
                      <a:pt x="321" y="258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38" name="Group 201">
            <a:extLst>
              <a:ext uri="{FF2B5EF4-FFF2-40B4-BE49-F238E27FC236}">
                <a16:creationId xmlns:a16="http://schemas.microsoft.com/office/drawing/2014/main" id="{7C9A7EAE-93F0-4FFC-9148-893260F3958F}"/>
              </a:ext>
            </a:extLst>
          </p:cNvPr>
          <p:cNvGrpSpPr>
            <a:grpSpLocks/>
          </p:cNvGrpSpPr>
          <p:nvPr/>
        </p:nvGrpSpPr>
        <p:grpSpPr bwMode="auto">
          <a:xfrm>
            <a:off x="8340328" y="2572591"/>
            <a:ext cx="324581" cy="366970"/>
            <a:chOff x="727075" y="3759200"/>
            <a:chExt cx="425451" cy="481013"/>
          </a:xfrm>
          <a:noFill/>
        </p:grpSpPr>
        <p:sp>
          <p:nvSpPr>
            <p:cNvPr id="39" name="Rectangle 142">
              <a:extLst>
                <a:ext uri="{FF2B5EF4-FFF2-40B4-BE49-F238E27FC236}">
                  <a16:creationId xmlns:a16="http://schemas.microsoft.com/office/drawing/2014/main" id="{B6998858-2A7E-402A-AFFF-D359BDB202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4264" y="3892550"/>
              <a:ext cx="68262" cy="114300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40" name="Rectangle 143">
              <a:extLst>
                <a:ext uri="{FF2B5EF4-FFF2-40B4-BE49-F238E27FC236}">
                  <a16:creationId xmlns:a16="http://schemas.microsoft.com/office/drawing/2014/main" id="{ABCC02C5-81ED-40A5-9BE8-A7203EC54A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425" y="3840163"/>
              <a:ext cx="152400" cy="4127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41" name="Freeform 144">
              <a:extLst>
                <a:ext uri="{FF2B5EF4-FFF2-40B4-BE49-F238E27FC236}">
                  <a16:creationId xmlns:a16="http://schemas.microsoft.com/office/drawing/2014/main" id="{D0E3FE77-F66D-4E31-B0E6-C3AA262DA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325" y="3759200"/>
              <a:ext cx="114300" cy="61913"/>
            </a:xfrm>
            <a:custGeom>
              <a:avLst/>
              <a:gdLst>
                <a:gd name="T0" fmla="*/ 435483000 w 30"/>
                <a:gd name="T1" fmla="*/ 119790046 h 16"/>
                <a:gd name="T2" fmla="*/ 116128800 w 30"/>
                <a:gd name="T3" fmla="*/ 239576223 h 16"/>
                <a:gd name="T4" fmla="*/ 0 w 30"/>
                <a:gd name="T5" fmla="*/ 119790046 h 16"/>
                <a:gd name="T6" fmla="*/ 116128800 w 30"/>
                <a:gd name="T7" fmla="*/ 0 h 16"/>
                <a:gd name="T8" fmla="*/ 435483000 w 30"/>
                <a:gd name="T9" fmla="*/ 11979004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16">
                  <a:moveTo>
                    <a:pt x="30" y="8"/>
                  </a:moveTo>
                  <a:cubicBezTo>
                    <a:pt x="30" y="8"/>
                    <a:pt x="12" y="16"/>
                    <a:pt x="8" y="16"/>
                  </a:cubicBezTo>
                  <a:cubicBezTo>
                    <a:pt x="4" y="16"/>
                    <a:pt x="0" y="13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" y="0"/>
                    <a:pt x="30" y="8"/>
                    <a:pt x="30" y="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2" name="Freeform 145">
              <a:extLst>
                <a:ext uri="{FF2B5EF4-FFF2-40B4-BE49-F238E27FC236}">
                  <a16:creationId xmlns:a16="http://schemas.microsoft.com/office/drawing/2014/main" id="{D7CE3A64-6A08-4E81-AF2D-B97D7CD1559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625" y="3759200"/>
              <a:ext cx="109538" cy="61913"/>
            </a:xfrm>
            <a:custGeom>
              <a:avLst/>
              <a:gdLst>
                <a:gd name="T0" fmla="*/ 0 w 29"/>
                <a:gd name="T1" fmla="*/ 119790046 h 16"/>
                <a:gd name="T2" fmla="*/ 299609093 w 29"/>
                <a:gd name="T3" fmla="*/ 239576223 h 16"/>
                <a:gd name="T4" fmla="*/ 413743912 w 29"/>
                <a:gd name="T5" fmla="*/ 119790046 h 16"/>
                <a:gd name="T6" fmla="*/ 299609093 w 29"/>
                <a:gd name="T7" fmla="*/ 0 h 16"/>
                <a:gd name="T8" fmla="*/ 0 w 29"/>
                <a:gd name="T9" fmla="*/ 11979004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" h="16">
                  <a:moveTo>
                    <a:pt x="0" y="8"/>
                  </a:moveTo>
                  <a:cubicBezTo>
                    <a:pt x="0" y="8"/>
                    <a:pt x="17" y="16"/>
                    <a:pt x="21" y="16"/>
                  </a:cubicBezTo>
                  <a:cubicBezTo>
                    <a:pt x="26" y="16"/>
                    <a:pt x="29" y="13"/>
                    <a:pt x="29" y="8"/>
                  </a:cubicBezTo>
                  <a:cubicBezTo>
                    <a:pt x="29" y="4"/>
                    <a:pt x="26" y="0"/>
                    <a:pt x="21" y="0"/>
                  </a:cubicBezTo>
                  <a:cubicBezTo>
                    <a:pt x="17" y="0"/>
                    <a:pt x="0" y="8"/>
                    <a:pt x="0" y="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3" name="Oval 146">
              <a:extLst>
                <a:ext uri="{FF2B5EF4-FFF2-40B4-BE49-F238E27FC236}">
                  <a16:creationId xmlns:a16="http://schemas.microsoft.com/office/drawing/2014/main" id="{A48421E1-2F8E-4CC6-9DF3-81BF208CF9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813" y="3767138"/>
              <a:ext cx="49213" cy="49213"/>
            </a:xfrm>
            <a:prstGeom prst="ellipse">
              <a:avLst/>
            </a:prstGeom>
            <a:solidFill>
              <a:schemeClr val="accent6"/>
            </a:solidFill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4" name="Rectangle 147">
              <a:extLst>
                <a:ext uri="{FF2B5EF4-FFF2-40B4-BE49-F238E27FC236}">
                  <a16:creationId xmlns:a16="http://schemas.microsoft.com/office/drawing/2014/main" id="{7676F3F9-4E44-43E6-BF54-4BE05CDF79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688" y="3790950"/>
              <a:ext cx="19050" cy="38100"/>
            </a:xfrm>
            <a:prstGeom prst="rect">
              <a:avLst/>
            </a:prstGeom>
            <a:solidFill>
              <a:schemeClr val="accent6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5" name="Rectangle 148">
              <a:extLst>
                <a:ext uri="{FF2B5EF4-FFF2-40B4-BE49-F238E27FC236}">
                  <a16:creationId xmlns:a16="http://schemas.microsoft.com/office/drawing/2014/main" id="{4B748873-5290-4CF1-B268-41333344BF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250" y="4033838"/>
              <a:ext cx="92075" cy="3492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46" name="Freeform 149">
              <a:extLst>
                <a:ext uri="{FF2B5EF4-FFF2-40B4-BE49-F238E27FC236}">
                  <a16:creationId xmlns:a16="http://schemas.microsoft.com/office/drawing/2014/main" id="{402470D4-CDD5-4133-994C-4420C88738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3" y="3916363"/>
              <a:ext cx="103187" cy="106362"/>
            </a:xfrm>
            <a:custGeom>
              <a:avLst/>
              <a:gdLst>
                <a:gd name="T0" fmla="*/ 91723 w 27"/>
                <a:gd name="T1" fmla="*/ 45584 h 28"/>
                <a:gd name="T2" fmla="*/ 103188 w 27"/>
                <a:gd name="T3" fmla="*/ 0 h 28"/>
                <a:gd name="T4" fmla="*/ 61148 w 27"/>
                <a:gd name="T5" fmla="*/ 0 h 28"/>
                <a:gd name="T6" fmla="*/ 0 w 27"/>
                <a:gd name="T7" fmla="*/ 60779 h 28"/>
                <a:gd name="T8" fmla="*/ 0 w 27"/>
                <a:gd name="T9" fmla="*/ 106363 h 28"/>
                <a:gd name="T10" fmla="*/ 68792 w 27"/>
                <a:gd name="T11" fmla="*/ 106363 h 28"/>
                <a:gd name="T12" fmla="*/ 68792 w 27"/>
                <a:gd name="T13" fmla="*/ 91168 h 28"/>
                <a:gd name="T14" fmla="*/ 91723 w 27"/>
                <a:gd name="T15" fmla="*/ 68376 h 28"/>
                <a:gd name="T16" fmla="*/ 95544 w 27"/>
                <a:gd name="T17" fmla="*/ 68376 h 28"/>
                <a:gd name="T18" fmla="*/ 91723 w 27"/>
                <a:gd name="T19" fmla="*/ 45584 h 2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" h="28">
                  <a:moveTo>
                    <a:pt x="24" y="12"/>
                  </a:moveTo>
                  <a:cubicBezTo>
                    <a:pt x="24" y="8"/>
                    <a:pt x="25" y="4"/>
                    <a:pt x="2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0"/>
                    <a:pt x="21" y="18"/>
                    <a:pt x="24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4" y="16"/>
                    <a:pt x="24" y="14"/>
                    <a:pt x="24" y="12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7" name="Freeform 150">
              <a:extLst>
                <a:ext uri="{FF2B5EF4-FFF2-40B4-BE49-F238E27FC236}">
                  <a16:creationId xmlns:a16="http://schemas.microsoft.com/office/drawing/2014/main" id="{67C0D15E-4FC9-41D6-9DDC-F14981313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876" y="3916363"/>
              <a:ext cx="38100" cy="68262"/>
            </a:xfrm>
            <a:custGeom>
              <a:avLst/>
              <a:gdLst>
                <a:gd name="T0" fmla="*/ 0 w 10"/>
                <a:gd name="T1" fmla="*/ 0 h 18"/>
                <a:gd name="T2" fmla="*/ 7620 w 10"/>
                <a:gd name="T3" fmla="*/ 45509 h 18"/>
                <a:gd name="T4" fmla="*/ 7620 w 10"/>
                <a:gd name="T5" fmla="*/ 68263 h 18"/>
                <a:gd name="T6" fmla="*/ 38100 w 10"/>
                <a:gd name="T7" fmla="*/ 68263 h 18"/>
                <a:gd name="T8" fmla="*/ 38100 w 10"/>
                <a:gd name="T9" fmla="*/ 0 h 18"/>
                <a:gd name="T10" fmla="*/ 0 w 10"/>
                <a:gd name="T11" fmla="*/ 0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" h="18">
                  <a:moveTo>
                    <a:pt x="0" y="0"/>
                  </a:moveTo>
                  <a:cubicBezTo>
                    <a:pt x="1" y="4"/>
                    <a:pt x="2" y="8"/>
                    <a:pt x="2" y="12"/>
                  </a:cubicBezTo>
                  <a:cubicBezTo>
                    <a:pt x="2" y="14"/>
                    <a:pt x="2" y="16"/>
                    <a:pt x="2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" name="Freeform 151">
              <a:extLst>
                <a:ext uri="{FF2B5EF4-FFF2-40B4-BE49-F238E27FC236}">
                  <a16:creationId xmlns:a16="http://schemas.microsoft.com/office/drawing/2014/main" id="{0827A89F-C624-4BC5-9DE1-E09D9861D89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550" y="3892550"/>
              <a:ext cx="182563" cy="138113"/>
            </a:xfrm>
            <a:custGeom>
              <a:avLst/>
              <a:gdLst>
                <a:gd name="T0" fmla="*/ 182563 w 48"/>
                <a:gd name="T1" fmla="*/ 69057 h 36"/>
                <a:gd name="T2" fmla="*/ 148332 w 48"/>
                <a:gd name="T3" fmla="*/ 0 h 36"/>
                <a:gd name="T4" fmla="*/ 34231 w 48"/>
                <a:gd name="T5" fmla="*/ 0 h 36"/>
                <a:gd name="T6" fmla="*/ 0 w 48"/>
                <a:gd name="T7" fmla="*/ 69057 h 36"/>
                <a:gd name="T8" fmla="*/ 34231 w 48"/>
                <a:gd name="T9" fmla="*/ 138113 h 36"/>
                <a:gd name="T10" fmla="*/ 152136 w 48"/>
                <a:gd name="T11" fmla="*/ 138113 h 36"/>
                <a:gd name="T12" fmla="*/ 182563 w 48"/>
                <a:gd name="T13" fmla="*/ 69057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36">
                  <a:moveTo>
                    <a:pt x="48" y="18"/>
                  </a:moveTo>
                  <a:cubicBezTo>
                    <a:pt x="48" y="11"/>
                    <a:pt x="44" y="4"/>
                    <a:pt x="3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4"/>
                    <a:pt x="0" y="11"/>
                    <a:pt x="0" y="18"/>
                  </a:cubicBezTo>
                  <a:cubicBezTo>
                    <a:pt x="0" y="25"/>
                    <a:pt x="4" y="32"/>
                    <a:pt x="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5" y="32"/>
                    <a:pt x="48" y="25"/>
                    <a:pt x="48" y="1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9" name="Freeform 152">
              <a:extLst>
                <a:ext uri="{FF2B5EF4-FFF2-40B4-BE49-F238E27FC236}">
                  <a16:creationId xmlns:a16="http://schemas.microsoft.com/office/drawing/2014/main" id="{38E49A7A-1B7D-4333-A704-F6C5D64E93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075" y="4090988"/>
              <a:ext cx="95250" cy="149225"/>
            </a:xfrm>
            <a:custGeom>
              <a:avLst/>
              <a:gdLst>
                <a:gd name="T0" fmla="*/ 0 w 25"/>
                <a:gd name="T1" fmla="*/ 103310 h 39"/>
                <a:gd name="T2" fmla="*/ 49530 w 25"/>
                <a:gd name="T3" fmla="*/ 149225 h 39"/>
                <a:gd name="T4" fmla="*/ 95250 w 25"/>
                <a:gd name="T5" fmla="*/ 103310 h 39"/>
                <a:gd name="T6" fmla="*/ 53340 w 25"/>
                <a:gd name="T7" fmla="*/ 0 h 39"/>
                <a:gd name="T8" fmla="*/ 45720 w 25"/>
                <a:gd name="T9" fmla="*/ 0 h 39"/>
                <a:gd name="T10" fmla="*/ 0 w 25"/>
                <a:gd name="T11" fmla="*/ 103310 h 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39">
                  <a:moveTo>
                    <a:pt x="0" y="27"/>
                  </a:moveTo>
                  <a:cubicBezTo>
                    <a:pt x="0" y="34"/>
                    <a:pt x="6" y="39"/>
                    <a:pt x="13" y="39"/>
                  </a:cubicBezTo>
                  <a:cubicBezTo>
                    <a:pt x="20" y="39"/>
                    <a:pt x="25" y="34"/>
                    <a:pt x="25" y="27"/>
                  </a:cubicBezTo>
                  <a:cubicBezTo>
                    <a:pt x="25" y="21"/>
                    <a:pt x="17" y="6"/>
                    <a:pt x="14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9" y="6"/>
                    <a:pt x="0" y="21"/>
                    <a:pt x="0" y="27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50" name="Freeform 697">
            <a:extLst>
              <a:ext uri="{FF2B5EF4-FFF2-40B4-BE49-F238E27FC236}">
                <a16:creationId xmlns:a16="http://schemas.microsoft.com/office/drawing/2014/main" id="{776F1BA6-7D3E-4C0F-87A9-ACE118D47525}"/>
              </a:ext>
            </a:extLst>
          </p:cNvPr>
          <p:cNvSpPr>
            <a:spLocks/>
          </p:cNvSpPr>
          <p:nvPr/>
        </p:nvSpPr>
        <p:spPr bwMode="auto">
          <a:xfrm>
            <a:off x="8374113" y="1489385"/>
            <a:ext cx="212725" cy="407988"/>
          </a:xfrm>
          <a:custGeom>
            <a:avLst/>
            <a:gdLst>
              <a:gd name="T0" fmla="*/ 0 w 134"/>
              <a:gd name="T1" fmla="*/ 362902945 h 257"/>
              <a:gd name="T2" fmla="*/ 156249688 w 134"/>
              <a:gd name="T3" fmla="*/ 362902945 h 257"/>
              <a:gd name="T4" fmla="*/ 100806250 w 134"/>
              <a:gd name="T5" fmla="*/ 647681744 h 257"/>
              <a:gd name="T6" fmla="*/ 337700938 w 134"/>
              <a:gd name="T7" fmla="*/ 279738480 h 257"/>
              <a:gd name="T8" fmla="*/ 204133450 w 134"/>
              <a:gd name="T9" fmla="*/ 279738480 h 257"/>
              <a:gd name="T10" fmla="*/ 259576888 w 134"/>
              <a:gd name="T11" fmla="*/ 0 h 257"/>
              <a:gd name="T12" fmla="*/ 0 w 134"/>
              <a:gd name="T13" fmla="*/ 362902945 h 25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4" h="257">
                <a:moveTo>
                  <a:pt x="0" y="144"/>
                </a:moveTo>
                <a:lnTo>
                  <a:pt x="62" y="144"/>
                </a:lnTo>
                <a:lnTo>
                  <a:pt x="40" y="257"/>
                </a:lnTo>
                <a:lnTo>
                  <a:pt x="134" y="111"/>
                </a:lnTo>
                <a:lnTo>
                  <a:pt x="81" y="111"/>
                </a:lnTo>
                <a:lnTo>
                  <a:pt x="103" y="0"/>
                </a:lnTo>
                <a:lnTo>
                  <a:pt x="0" y="144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51" name="Elemento grafico 50">
            <a:extLst>
              <a:ext uri="{FF2B5EF4-FFF2-40B4-BE49-F238E27FC236}">
                <a16:creationId xmlns:a16="http://schemas.microsoft.com/office/drawing/2014/main" id="{A83EFD20-BE88-412D-8473-97DC36B9E1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0187" y="2059540"/>
            <a:ext cx="192363" cy="325185"/>
          </a:xfrm>
          <a:prstGeom prst="rect">
            <a:avLst/>
          </a:prstGeom>
        </p:spPr>
      </p:pic>
      <p:pic>
        <p:nvPicPr>
          <p:cNvPr id="52" name="Elemento grafico 51">
            <a:extLst>
              <a:ext uri="{FF2B5EF4-FFF2-40B4-BE49-F238E27FC236}">
                <a16:creationId xmlns:a16="http://schemas.microsoft.com/office/drawing/2014/main" id="{21C5763A-962E-49C6-A0F8-A4E75BF7DF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24908" y="929517"/>
            <a:ext cx="502920" cy="440055"/>
          </a:xfrm>
          <a:prstGeom prst="rect">
            <a:avLst/>
          </a:prstGeom>
        </p:spPr>
      </p:pic>
      <p:sp>
        <p:nvSpPr>
          <p:cNvPr id="53" name="Doppia parentesi quadra 52">
            <a:extLst>
              <a:ext uri="{FF2B5EF4-FFF2-40B4-BE49-F238E27FC236}">
                <a16:creationId xmlns:a16="http://schemas.microsoft.com/office/drawing/2014/main" id="{1FB8F70F-1D00-4B50-8628-184467E68959}"/>
              </a:ext>
            </a:extLst>
          </p:cNvPr>
          <p:cNvSpPr/>
          <p:nvPr/>
        </p:nvSpPr>
        <p:spPr>
          <a:xfrm>
            <a:off x="8159701" y="1392645"/>
            <a:ext cx="644656" cy="2141220"/>
          </a:xfrm>
          <a:prstGeom prst="bracketPair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Rectangle 2">
            <a:extLst>
              <a:ext uri="{FF2B5EF4-FFF2-40B4-BE49-F238E27FC236}">
                <a16:creationId xmlns:a16="http://schemas.microsoft.com/office/drawing/2014/main" id="{F278D338-7C14-4815-8FD0-8D1EF77A2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itolo 2">
            <a:extLst>
              <a:ext uri="{FF2B5EF4-FFF2-40B4-BE49-F238E27FC236}">
                <a16:creationId xmlns:a16="http://schemas.microsoft.com/office/drawing/2014/main" id="{5671BF1E-F46A-42A3-9D20-C06413B7FFBE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2. Efficientamento energetico</a:t>
            </a:r>
            <a:endParaRPr lang="it-IT" sz="1600" b="0" dirty="0">
              <a:solidFill>
                <a:srgbClr val="777877"/>
              </a:solidFill>
            </a:endParaRPr>
          </a:p>
        </p:txBody>
      </p:sp>
      <p:sp>
        <p:nvSpPr>
          <p:cNvPr id="54" name="Rettangolo 53">
            <a:extLst>
              <a:ext uri="{FF2B5EF4-FFF2-40B4-BE49-F238E27FC236}">
                <a16:creationId xmlns:a16="http://schemas.microsoft.com/office/drawing/2014/main" id="{F880D4C5-2B58-44DE-BA78-225663B0E660}"/>
              </a:ext>
            </a:extLst>
          </p:cNvPr>
          <p:cNvSpPr/>
          <p:nvPr/>
        </p:nvSpPr>
        <p:spPr>
          <a:xfrm>
            <a:off x="2322692" y="1108560"/>
            <a:ext cx="5192663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it-IT" sz="1800" dirty="0">
                <a:solidFill>
                  <a:schemeClr val="accent1"/>
                </a:solidFill>
                <a:latin typeface="Calibri"/>
              </a:rPr>
              <a:t>L’intensità energetica è un indicatore dell’efficienza energetica di un’economia </a:t>
            </a:r>
            <a:r>
              <a:rPr lang="it-IT" sz="1600" dirty="0">
                <a:solidFill>
                  <a:srgbClr val="777877"/>
                </a:solidFill>
                <a:latin typeface="Calibri"/>
              </a:rPr>
              <a:t>e mette in rapporto quantità di energia consumata e livello di produzione economica, quest’ultimo rappresentato dal PIL (Prodotto Interno Lordo).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it-IT" sz="1600" dirty="0">
                <a:solidFill>
                  <a:srgbClr val="777877"/>
                </a:solidFill>
                <a:latin typeface="Calibri"/>
              </a:rPr>
              <a:t>Per facilitare i confronti nel tempo, il PIL è usualmente indicato a prezzi costanti per rimuovere gli effetti dell’inflazione ed è calcolato dollari, usando le parità del potere di acquisto anziché i tassi di cambio tra valute di mercato.</a:t>
            </a:r>
          </a:p>
        </p:txBody>
      </p: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1E94D8B1-D9E3-44BD-A17D-F584A69FE150}"/>
              </a:ext>
            </a:extLst>
          </p:cNvPr>
          <p:cNvSpPr txBox="1"/>
          <p:nvPr/>
        </p:nvSpPr>
        <p:spPr>
          <a:xfrm>
            <a:off x="3032407" y="4021664"/>
            <a:ext cx="239943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1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</a:rPr>
              <a:t>=</a:t>
            </a: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FE9394FA-391C-441B-AB48-E8F31AA29789}"/>
              </a:ext>
            </a:extLst>
          </p:cNvPr>
          <p:cNvCxnSpPr/>
          <p:nvPr/>
        </p:nvCxnSpPr>
        <p:spPr>
          <a:xfrm>
            <a:off x="3487786" y="4148744"/>
            <a:ext cx="147917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2 4">
            <a:extLst>
              <a:ext uri="{FF2B5EF4-FFF2-40B4-BE49-F238E27FC236}">
                <a16:creationId xmlns:a16="http://schemas.microsoft.com/office/drawing/2014/main" id="{A3082D80-2E93-4A0E-8872-5C9337846960}"/>
              </a:ext>
            </a:extLst>
          </p:cNvPr>
          <p:cNvCxnSpPr/>
          <p:nvPr/>
        </p:nvCxnSpPr>
        <p:spPr>
          <a:xfrm>
            <a:off x="5242627" y="3823384"/>
            <a:ext cx="0" cy="266276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2 57">
            <a:extLst>
              <a:ext uri="{FF2B5EF4-FFF2-40B4-BE49-F238E27FC236}">
                <a16:creationId xmlns:a16="http://schemas.microsoft.com/office/drawing/2014/main" id="{F5686F2F-3A56-455E-90BF-C2097DF55993}"/>
              </a:ext>
            </a:extLst>
          </p:cNvPr>
          <p:cNvCxnSpPr>
            <a:cxnSpLocks/>
          </p:cNvCxnSpPr>
          <p:nvPr/>
        </p:nvCxnSpPr>
        <p:spPr>
          <a:xfrm flipV="1">
            <a:off x="5242627" y="4189054"/>
            <a:ext cx="0" cy="276436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CasellaDiTesto 58">
            <a:extLst>
              <a:ext uri="{FF2B5EF4-FFF2-40B4-BE49-F238E27FC236}">
                <a16:creationId xmlns:a16="http://schemas.microsoft.com/office/drawing/2014/main" id="{DC60ACC0-FB27-4B0A-9550-F595E0C94E77}"/>
              </a:ext>
            </a:extLst>
          </p:cNvPr>
          <p:cNvSpPr txBox="1"/>
          <p:nvPr/>
        </p:nvSpPr>
        <p:spPr>
          <a:xfrm>
            <a:off x="5472175" y="4021633"/>
            <a:ext cx="195402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1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</a:rPr>
              <a:t>=</a:t>
            </a:r>
          </a:p>
        </p:txBody>
      </p: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38B96C69-5682-451A-8CC3-2C48E01AA6FC}"/>
              </a:ext>
            </a:extLst>
          </p:cNvPr>
          <p:cNvSpPr txBox="1"/>
          <p:nvPr/>
        </p:nvSpPr>
        <p:spPr>
          <a:xfrm>
            <a:off x="5829180" y="4016345"/>
            <a:ext cx="2180455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u="none" strike="noStrike" kern="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Arial" panose="020B0604020202020204" pitchFamily="34" charset="0"/>
              </a:rPr>
              <a:t>Efficienza Energetica</a:t>
            </a:r>
          </a:p>
        </p:txBody>
      </p:sp>
      <p:sp>
        <p:nvSpPr>
          <p:cNvPr id="11" name="Freccia a inversione 10">
            <a:extLst>
              <a:ext uri="{FF2B5EF4-FFF2-40B4-BE49-F238E27FC236}">
                <a16:creationId xmlns:a16="http://schemas.microsoft.com/office/drawing/2014/main" id="{93F6AF26-4A52-443B-88AA-43D3992A6E0E}"/>
              </a:ext>
            </a:extLst>
          </p:cNvPr>
          <p:cNvSpPr/>
          <p:nvPr/>
        </p:nvSpPr>
        <p:spPr>
          <a:xfrm>
            <a:off x="8084064" y="3956073"/>
            <a:ext cx="297867" cy="512245"/>
          </a:xfrm>
          <a:prstGeom prst="uturn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pic>
        <p:nvPicPr>
          <p:cNvPr id="61" name="Elemento grafico 60" descr="Profilo maschile con riempimento a tinta unita">
            <a:extLst>
              <a:ext uri="{FF2B5EF4-FFF2-40B4-BE49-F238E27FC236}">
                <a16:creationId xmlns:a16="http://schemas.microsoft.com/office/drawing/2014/main" id="{5402A939-D55B-48C1-898D-A936906F99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2729" y="1940768"/>
            <a:ext cx="914400" cy="914400"/>
          </a:xfrm>
          <a:prstGeom prst="rect">
            <a:avLst/>
          </a:prstGeom>
        </p:spPr>
      </p:pic>
      <p:sp>
        <p:nvSpPr>
          <p:cNvPr id="62" name="CasellaDiTesto 61">
            <a:extLst>
              <a:ext uri="{FF2B5EF4-FFF2-40B4-BE49-F238E27FC236}">
                <a16:creationId xmlns:a16="http://schemas.microsoft.com/office/drawing/2014/main" id="{6231319B-C44B-4B8F-9FDA-79266F6A6F9B}"/>
              </a:ext>
            </a:extLst>
          </p:cNvPr>
          <p:cNvSpPr txBox="1"/>
          <p:nvPr/>
        </p:nvSpPr>
        <p:spPr>
          <a:xfrm rot="481146">
            <a:off x="1509464" y="1581977"/>
            <a:ext cx="5052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5400" b="1" dirty="0">
                <a:solidFill>
                  <a:srgbClr val="005294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61534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LOGO_EDIS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10" name="Segnaposto numero diapositiva 4"/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26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AC90BB3-0E1A-475C-88FD-C965F73E96A1}"/>
              </a:ext>
            </a:extLst>
          </p:cNvPr>
          <p:cNvSpPr txBox="1"/>
          <p:nvPr/>
        </p:nvSpPr>
        <p:spPr>
          <a:xfrm>
            <a:off x="1199883" y="1270933"/>
            <a:ext cx="6349491" cy="3262432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600" b="1" dirty="0">
                <a:solidFill>
                  <a:schemeClr val="accent1"/>
                </a:solidFill>
                <a:latin typeface="+mj-lt"/>
              </a:rPr>
              <a:t>L’intensità energetica è un indicatore dell’efficienza energetica di un’economia :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16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 marL="285750" indent="-285750" algn="just" defTabSz="914400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Alte intensità di energia indicano un alto consumo (e relativo costo) del convertire l'energia in PIL.</a:t>
            </a:r>
          </a:p>
          <a:p>
            <a:pPr marL="285750" indent="-285750" algn="just" defTabSz="914400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Basse intensità di energia indicano un minore prezzo (e costo) del convertire l'energia in PIL.</a:t>
            </a:r>
          </a:p>
          <a:p>
            <a:pPr marL="285750" indent="-285750" algn="just" defTabSz="914400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it-IT" sz="16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it-IT" sz="1600" b="1" dirty="0">
                <a:solidFill>
                  <a:schemeClr val="accent1"/>
                </a:solidFill>
                <a:latin typeface="+mj-lt"/>
              </a:rPr>
              <a:t>Nel 2018 in Italia l’intensità energetica del settore industriale è stata pari a 73 </a:t>
            </a:r>
            <a:r>
              <a:rPr lang="it-IT" sz="1600" b="1" dirty="0" err="1">
                <a:solidFill>
                  <a:schemeClr val="accent1"/>
                </a:solidFill>
                <a:latin typeface="+mj-lt"/>
              </a:rPr>
              <a:t>tep</a:t>
            </a:r>
            <a:r>
              <a:rPr lang="it-IT" sz="1600" b="1" dirty="0">
                <a:solidFill>
                  <a:schemeClr val="accent1"/>
                </a:solidFill>
                <a:latin typeface="+mj-lt"/>
              </a:rPr>
              <a:t>/M€2015, in calo del 4,9% rispetto al 2017.  </a:t>
            </a:r>
            <a:r>
              <a:rPr lang="it-IT" sz="16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L’intensità energetica nell’industria ha visto un calo (efficienza…) del 29% nel periodo 2005-2018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16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6F064A80-8AC2-4CEA-85F5-223D3AC05867}"/>
              </a:ext>
            </a:extLst>
          </p:cNvPr>
          <p:cNvSpPr/>
          <p:nvPr/>
        </p:nvSpPr>
        <p:spPr>
          <a:xfrm>
            <a:off x="5987161" y="4540176"/>
            <a:ext cx="14940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dirty="0">
                <a:solidFill>
                  <a:schemeClr val="bg1">
                    <a:lumMod val="50000"/>
                  </a:schemeClr>
                </a:solidFill>
              </a:rPr>
              <a:t>Fonte RAEE 2020 - ENEA</a:t>
            </a: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1D206556-F589-42F6-8463-476BCE62DD0A}"/>
              </a:ext>
            </a:extLst>
          </p:cNvPr>
          <p:cNvGrpSpPr/>
          <p:nvPr/>
        </p:nvGrpSpPr>
        <p:grpSpPr>
          <a:xfrm>
            <a:off x="8298444" y="3050188"/>
            <a:ext cx="364363" cy="346755"/>
            <a:chOff x="6084888" y="1784350"/>
            <a:chExt cx="4697412" cy="4470400"/>
          </a:xfrm>
          <a:noFill/>
        </p:grpSpPr>
        <p:grpSp>
          <p:nvGrpSpPr>
            <p:cNvPr id="13" name="Group 128">
              <a:extLst>
                <a:ext uri="{FF2B5EF4-FFF2-40B4-BE49-F238E27FC236}">
                  <a16:creationId xmlns:a16="http://schemas.microsoft.com/office/drawing/2014/main" id="{72061F18-5BE0-4DC4-88D7-3E014C76B0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01025" y="3819525"/>
              <a:ext cx="2581275" cy="2435225"/>
              <a:chOff x="8201025" y="3819525"/>
              <a:chExt cx="2581275" cy="2435225"/>
            </a:xfrm>
            <a:grpFill/>
          </p:grpSpPr>
          <p:sp>
            <p:nvSpPr>
              <p:cNvPr id="23" name="Freeform 6">
                <a:extLst>
                  <a:ext uri="{FF2B5EF4-FFF2-40B4-BE49-F238E27FC236}">
                    <a16:creationId xmlns:a16="http://schemas.microsoft.com/office/drawing/2014/main" id="{CF4C86E7-FA00-47BA-A1EE-0714C5643E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4350" y="3819525"/>
                <a:ext cx="1377950" cy="2211387"/>
              </a:xfrm>
              <a:custGeom>
                <a:avLst/>
                <a:gdLst>
                  <a:gd name="T0" fmla="*/ 639491 w 362"/>
                  <a:gd name="T1" fmla="*/ 2211387 h 580"/>
                  <a:gd name="T2" fmla="*/ 597619 w 362"/>
                  <a:gd name="T3" fmla="*/ 1429776 h 580"/>
                  <a:gd name="T4" fmla="*/ 0 w 362"/>
                  <a:gd name="T5" fmla="*/ 392712 h 580"/>
                  <a:gd name="T6" fmla="*/ 681362 w 362"/>
                  <a:gd name="T7" fmla="*/ 0 h 580"/>
                  <a:gd name="T8" fmla="*/ 1271368 w 362"/>
                  <a:gd name="T9" fmla="*/ 1021813 h 580"/>
                  <a:gd name="T10" fmla="*/ 1377950 w 362"/>
                  <a:gd name="T11" fmla="*/ 1418338 h 580"/>
                  <a:gd name="T12" fmla="*/ 1271368 w 362"/>
                  <a:gd name="T13" fmla="*/ 1818675 h 580"/>
                  <a:gd name="T14" fmla="*/ 639491 w 362"/>
                  <a:gd name="T15" fmla="*/ 2211387 h 58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62" h="580">
                    <a:moveTo>
                      <a:pt x="168" y="580"/>
                    </a:moveTo>
                    <a:cubicBezTo>
                      <a:pt x="236" y="494"/>
                      <a:pt x="195" y="441"/>
                      <a:pt x="157" y="375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334" y="268"/>
                      <a:pt x="334" y="268"/>
                      <a:pt x="334" y="268"/>
                    </a:cubicBezTo>
                    <a:cubicBezTo>
                      <a:pt x="352" y="300"/>
                      <a:pt x="362" y="336"/>
                      <a:pt x="362" y="372"/>
                    </a:cubicBezTo>
                    <a:cubicBezTo>
                      <a:pt x="362" y="408"/>
                      <a:pt x="352" y="444"/>
                      <a:pt x="334" y="477"/>
                    </a:cubicBezTo>
                    <a:cubicBezTo>
                      <a:pt x="299" y="537"/>
                      <a:pt x="237" y="575"/>
                      <a:pt x="168" y="58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Freeform 7">
                <a:extLst>
                  <a:ext uri="{FF2B5EF4-FFF2-40B4-BE49-F238E27FC236}">
                    <a16:creationId xmlns:a16="http://schemas.microsoft.com/office/drawing/2014/main" id="{9E8AC450-061F-42C5-97FB-D7E8AC2577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1025" y="4997450"/>
                <a:ext cx="1965325" cy="1257300"/>
              </a:xfrm>
              <a:custGeom>
                <a:avLst/>
                <a:gdLst>
                  <a:gd name="T0" fmla="*/ 1721564 w 516"/>
                  <a:gd name="T1" fmla="*/ 1036320 h 330"/>
                  <a:gd name="T2" fmla="*/ 1767269 w 516"/>
                  <a:gd name="T3" fmla="*/ 975360 h 330"/>
                  <a:gd name="T4" fmla="*/ 1755843 w 516"/>
                  <a:gd name="T5" fmla="*/ 358140 h 330"/>
                  <a:gd name="T6" fmla="*/ 1691094 w 516"/>
                  <a:gd name="T7" fmla="*/ 251460 h 330"/>
                  <a:gd name="T8" fmla="*/ 609403 w 516"/>
                  <a:gd name="T9" fmla="*/ 251460 h 330"/>
                  <a:gd name="T10" fmla="*/ 609403 w 516"/>
                  <a:gd name="T11" fmla="*/ 0 h 330"/>
                  <a:gd name="T12" fmla="*/ 0 w 516"/>
                  <a:gd name="T13" fmla="*/ 643890 h 330"/>
                  <a:gd name="T14" fmla="*/ 609403 w 516"/>
                  <a:gd name="T15" fmla="*/ 1257300 h 330"/>
                  <a:gd name="T16" fmla="*/ 609403 w 516"/>
                  <a:gd name="T17" fmla="*/ 1036320 h 330"/>
                  <a:gd name="T18" fmla="*/ 1721564 w 516"/>
                  <a:gd name="T19" fmla="*/ 1036320 h 3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16" h="330">
                    <a:moveTo>
                      <a:pt x="452" y="272"/>
                    </a:moveTo>
                    <a:cubicBezTo>
                      <a:pt x="464" y="256"/>
                      <a:pt x="464" y="256"/>
                      <a:pt x="464" y="256"/>
                    </a:cubicBezTo>
                    <a:cubicBezTo>
                      <a:pt x="516" y="189"/>
                      <a:pt x="494" y="151"/>
                      <a:pt x="461" y="94"/>
                    </a:cubicBezTo>
                    <a:cubicBezTo>
                      <a:pt x="460" y="93"/>
                      <a:pt x="454" y="82"/>
                      <a:pt x="444" y="66"/>
                    </a:cubicBezTo>
                    <a:cubicBezTo>
                      <a:pt x="160" y="66"/>
                      <a:pt x="160" y="66"/>
                      <a:pt x="160" y="66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160" y="330"/>
                      <a:pt x="160" y="330"/>
                      <a:pt x="160" y="330"/>
                    </a:cubicBezTo>
                    <a:cubicBezTo>
                      <a:pt x="160" y="272"/>
                      <a:pt x="160" y="272"/>
                      <a:pt x="160" y="272"/>
                    </a:cubicBezTo>
                    <a:lnTo>
                      <a:pt x="452" y="27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7" name="Group 127">
              <a:extLst>
                <a:ext uri="{FF2B5EF4-FFF2-40B4-BE49-F238E27FC236}">
                  <a16:creationId xmlns:a16="http://schemas.microsoft.com/office/drawing/2014/main" id="{E2C921CF-7D8C-4621-81EF-82EDCCAE5B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84888" y="3500438"/>
              <a:ext cx="2009775" cy="2544762"/>
              <a:chOff x="6084888" y="3500438"/>
              <a:chExt cx="2009775" cy="2544762"/>
            </a:xfrm>
            <a:grpFill/>
          </p:grpSpPr>
          <p:sp>
            <p:nvSpPr>
              <p:cNvPr id="21" name="Freeform 8">
                <a:extLst>
                  <a:ext uri="{FF2B5EF4-FFF2-40B4-BE49-F238E27FC236}">
                    <a16:creationId xmlns:a16="http://schemas.microsoft.com/office/drawing/2014/main" id="{12447D27-D32F-498C-B7D9-A5298A10CF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4888" y="4902200"/>
                <a:ext cx="2009775" cy="1143000"/>
              </a:xfrm>
              <a:custGeom>
                <a:avLst/>
                <a:gdLst>
                  <a:gd name="T0" fmla="*/ 114192 w 528"/>
                  <a:gd name="T1" fmla="*/ 0 h 300"/>
                  <a:gd name="T2" fmla="*/ 814568 w 528"/>
                  <a:gd name="T3" fmla="*/ 354330 h 300"/>
                  <a:gd name="T4" fmla="*/ 2009775 w 528"/>
                  <a:gd name="T5" fmla="*/ 354330 h 300"/>
                  <a:gd name="T6" fmla="*/ 2009775 w 528"/>
                  <a:gd name="T7" fmla="*/ 1143000 h 300"/>
                  <a:gd name="T8" fmla="*/ 829793 w 528"/>
                  <a:gd name="T9" fmla="*/ 1143000 h 300"/>
                  <a:gd name="T10" fmla="*/ 430122 w 528"/>
                  <a:gd name="T11" fmla="*/ 1036320 h 300"/>
                  <a:gd name="T12" fmla="*/ 140837 w 528"/>
                  <a:gd name="T13" fmla="*/ 742950 h 300"/>
                  <a:gd name="T14" fmla="*/ 114192 w 528"/>
                  <a:gd name="T15" fmla="*/ 0 h 3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28" h="300">
                    <a:moveTo>
                      <a:pt x="30" y="0"/>
                    </a:moveTo>
                    <a:cubicBezTo>
                      <a:pt x="71" y="102"/>
                      <a:pt x="138" y="93"/>
                      <a:pt x="214" y="93"/>
                    </a:cubicBezTo>
                    <a:cubicBezTo>
                      <a:pt x="528" y="93"/>
                      <a:pt x="528" y="93"/>
                      <a:pt x="528" y="93"/>
                    </a:cubicBezTo>
                    <a:cubicBezTo>
                      <a:pt x="528" y="300"/>
                      <a:pt x="528" y="300"/>
                      <a:pt x="528" y="300"/>
                    </a:cubicBezTo>
                    <a:cubicBezTo>
                      <a:pt x="218" y="300"/>
                      <a:pt x="218" y="300"/>
                      <a:pt x="218" y="300"/>
                    </a:cubicBezTo>
                    <a:cubicBezTo>
                      <a:pt x="180" y="300"/>
                      <a:pt x="145" y="290"/>
                      <a:pt x="113" y="272"/>
                    </a:cubicBezTo>
                    <a:cubicBezTo>
                      <a:pt x="82" y="254"/>
                      <a:pt x="56" y="228"/>
                      <a:pt x="37" y="195"/>
                    </a:cubicBezTo>
                    <a:cubicBezTo>
                      <a:pt x="2" y="135"/>
                      <a:pt x="0" y="62"/>
                      <a:pt x="3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2" name="Freeform 9">
                <a:extLst>
                  <a:ext uri="{FF2B5EF4-FFF2-40B4-BE49-F238E27FC236}">
                    <a16:creationId xmlns:a16="http://schemas.microsoft.com/office/drawing/2014/main" id="{4B6FCF51-7B49-48E6-896F-CFAC68F4E4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9513" y="3500438"/>
                <a:ext cx="1450975" cy="1665287"/>
              </a:xfrm>
              <a:custGeom>
                <a:avLst/>
                <a:gdLst>
                  <a:gd name="T0" fmla="*/ 0 w 381"/>
                  <a:gd name="T1" fmla="*/ 1295647 h 437"/>
                  <a:gd name="T2" fmla="*/ 26658 w 381"/>
                  <a:gd name="T3" fmla="*/ 1368050 h 437"/>
                  <a:gd name="T4" fmla="*/ 533167 w 381"/>
                  <a:gd name="T5" fmla="*/ 1665287 h 437"/>
                  <a:gd name="T6" fmla="*/ 693117 w 381"/>
                  <a:gd name="T7" fmla="*/ 1665287 h 437"/>
                  <a:gd name="T8" fmla="*/ 1233900 w 381"/>
                  <a:gd name="T9" fmla="*/ 724038 h 437"/>
                  <a:gd name="T10" fmla="*/ 1450975 w 381"/>
                  <a:gd name="T11" fmla="*/ 849792 h 437"/>
                  <a:gd name="T12" fmla="*/ 1195817 w 381"/>
                  <a:gd name="T13" fmla="*/ 0 h 437"/>
                  <a:gd name="T14" fmla="*/ 361792 w 381"/>
                  <a:gd name="T15" fmla="*/ 221022 h 437"/>
                  <a:gd name="T16" fmla="*/ 556017 w 381"/>
                  <a:gd name="T17" fmla="*/ 331533 h 437"/>
                  <a:gd name="T18" fmla="*/ 0 w 381"/>
                  <a:gd name="T19" fmla="*/ 1295647 h 43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81" h="437">
                    <a:moveTo>
                      <a:pt x="0" y="340"/>
                    </a:moveTo>
                    <a:cubicBezTo>
                      <a:pt x="7" y="359"/>
                      <a:pt x="7" y="359"/>
                      <a:pt x="7" y="359"/>
                    </a:cubicBezTo>
                    <a:cubicBezTo>
                      <a:pt x="37" y="433"/>
                      <a:pt x="77" y="437"/>
                      <a:pt x="140" y="437"/>
                    </a:cubicBezTo>
                    <a:cubicBezTo>
                      <a:pt x="182" y="437"/>
                      <a:pt x="182" y="437"/>
                      <a:pt x="182" y="437"/>
                    </a:cubicBezTo>
                    <a:cubicBezTo>
                      <a:pt x="324" y="190"/>
                      <a:pt x="324" y="190"/>
                      <a:pt x="324" y="190"/>
                    </a:cubicBezTo>
                    <a:cubicBezTo>
                      <a:pt x="381" y="223"/>
                      <a:pt x="381" y="223"/>
                      <a:pt x="381" y="223"/>
                    </a:cubicBezTo>
                    <a:cubicBezTo>
                      <a:pt x="314" y="0"/>
                      <a:pt x="314" y="0"/>
                      <a:pt x="314" y="0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146" y="87"/>
                      <a:pt x="146" y="87"/>
                      <a:pt x="146" y="87"/>
                    </a:cubicBezTo>
                    <a:lnTo>
                      <a:pt x="0" y="34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8" name="Group 30">
              <a:extLst>
                <a:ext uri="{FF2B5EF4-FFF2-40B4-BE49-F238E27FC236}">
                  <a16:creationId xmlns:a16="http://schemas.microsoft.com/office/drawing/2014/main" id="{C5AA718D-77EF-4776-A613-AF51E740B7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61213" y="1784350"/>
              <a:ext cx="2746375" cy="2143125"/>
              <a:chOff x="7161213" y="1784350"/>
              <a:chExt cx="2746375" cy="2143125"/>
            </a:xfrm>
            <a:grpFill/>
          </p:grpSpPr>
          <p:sp>
            <p:nvSpPr>
              <p:cNvPr id="19" name="Freeform 10">
                <a:extLst>
                  <a:ext uri="{FF2B5EF4-FFF2-40B4-BE49-F238E27FC236}">
                    <a16:creationId xmlns:a16="http://schemas.microsoft.com/office/drawing/2014/main" id="{0A7B1EA0-45E0-4E3A-9B7D-861F761A37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1213" y="1784350"/>
                <a:ext cx="1938338" cy="1814512"/>
              </a:xfrm>
              <a:custGeom>
                <a:avLst/>
                <a:gdLst>
                  <a:gd name="T0" fmla="*/ 1938338 w 509"/>
                  <a:gd name="T1" fmla="*/ 346892 h 476"/>
                  <a:gd name="T2" fmla="*/ 1279532 w 509"/>
                  <a:gd name="T3" fmla="*/ 777648 h 476"/>
                  <a:gd name="T4" fmla="*/ 681655 w 509"/>
                  <a:gd name="T5" fmla="*/ 1814512 h 476"/>
                  <a:gd name="T6" fmla="*/ 0 w 509"/>
                  <a:gd name="T7" fmla="*/ 1421876 h 476"/>
                  <a:gd name="T8" fmla="*/ 590260 w 509"/>
                  <a:gd name="T9" fmla="*/ 396448 h 476"/>
                  <a:gd name="T10" fmla="*/ 883486 w 509"/>
                  <a:gd name="T11" fmla="*/ 106736 h 476"/>
                  <a:gd name="T12" fmla="*/ 1279532 w 509"/>
                  <a:gd name="T13" fmla="*/ 0 h 476"/>
                  <a:gd name="T14" fmla="*/ 1938338 w 509"/>
                  <a:gd name="T15" fmla="*/ 346892 h 4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09" h="476">
                    <a:moveTo>
                      <a:pt x="509" y="91"/>
                    </a:moveTo>
                    <a:cubicBezTo>
                      <a:pt x="400" y="76"/>
                      <a:pt x="374" y="138"/>
                      <a:pt x="336" y="204"/>
                    </a:cubicBezTo>
                    <a:cubicBezTo>
                      <a:pt x="179" y="476"/>
                      <a:pt x="179" y="476"/>
                      <a:pt x="179" y="476"/>
                    </a:cubicBezTo>
                    <a:cubicBezTo>
                      <a:pt x="0" y="373"/>
                      <a:pt x="0" y="373"/>
                      <a:pt x="0" y="373"/>
                    </a:cubicBezTo>
                    <a:cubicBezTo>
                      <a:pt x="155" y="104"/>
                      <a:pt x="155" y="104"/>
                      <a:pt x="155" y="104"/>
                    </a:cubicBezTo>
                    <a:cubicBezTo>
                      <a:pt x="174" y="72"/>
                      <a:pt x="200" y="46"/>
                      <a:pt x="232" y="28"/>
                    </a:cubicBezTo>
                    <a:cubicBezTo>
                      <a:pt x="263" y="10"/>
                      <a:pt x="299" y="0"/>
                      <a:pt x="336" y="0"/>
                    </a:cubicBezTo>
                    <a:cubicBezTo>
                      <a:pt x="405" y="0"/>
                      <a:pt x="470" y="34"/>
                      <a:pt x="509" y="9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" name="Freeform 11">
                <a:extLst>
                  <a:ext uri="{FF2B5EF4-FFF2-40B4-BE49-F238E27FC236}">
                    <a16:creationId xmlns:a16="http://schemas.microsoft.com/office/drawing/2014/main" id="{FDA3BCE4-C9AF-4429-A824-BAFF2EA5E6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94713" y="2219325"/>
                <a:ext cx="1412875" cy="1708150"/>
              </a:xfrm>
              <a:custGeom>
                <a:avLst/>
                <a:gdLst>
                  <a:gd name="T0" fmla="*/ 1222461 w 371"/>
                  <a:gd name="T1" fmla="*/ 983711 h 448"/>
                  <a:gd name="T2" fmla="*/ 666450 w 371"/>
                  <a:gd name="T3" fmla="*/ 19064 h 448"/>
                  <a:gd name="T4" fmla="*/ 590285 w 371"/>
                  <a:gd name="T5" fmla="*/ 7626 h 448"/>
                  <a:gd name="T6" fmla="*/ 487461 w 371"/>
                  <a:gd name="T7" fmla="*/ 0 h 448"/>
                  <a:gd name="T8" fmla="*/ 60933 w 371"/>
                  <a:gd name="T9" fmla="*/ 331717 h 448"/>
                  <a:gd name="T10" fmla="*/ 0 w 371"/>
                  <a:gd name="T11" fmla="*/ 438476 h 448"/>
                  <a:gd name="T12" fmla="*/ 544585 w 371"/>
                  <a:gd name="T13" fmla="*/ 1376433 h 448"/>
                  <a:gd name="T14" fmla="*/ 323705 w 371"/>
                  <a:gd name="T15" fmla="*/ 1502257 h 448"/>
                  <a:gd name="T16" fmla="*/ 1188186 w 371"/>
                  <a:gd name="T17" fmla="*/ 1708150 h 448"/>
                  <a:gd name="T18" fmla="*/ 1412875 w 371"/>
                  <a:gd name="T19" fmla="*/ 873139 h 448"/>
                  <a:gd name="T20" fmla="*/ 1222461 w 371"/>
                  <a:gd name="T21" fmla="*/ 983711 h 4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1" h="448">
                    <a:moveTo>
                      <a:pt x="321" y="258"/>
                    </a:moveTo>
                    <a:cubicBezTo>
                      <a:pt x="175" y="5"/>
                      <a:pt x="175" y="5"/>
                      <a:pt x="175" y="5"/>
                    </a:cubicBezTo>
                    <a:cubicBezTo>
                      <a:pt x="155" y="2"/>
                      <a:pt x="155" y="2"/>
                      <a:pt x="155" y="2"/>
                    </a:cubicBezTo>
                    <a:cubicBezTo>
                      <a:pt x="145" y="1"/>
                      <a:pt x="136" y="0"/>
                      <a:pt x="128" y="0"/>
                    </a:cubicBezTo>
                    <a:cubicBezTo>
                      <a:pt x="66" y="0"/>
                      <a:pt x="46" y="35"/>
                      <a:pt x="16" y="87"/>
                    </a:cubicBezTo>
                    <a:cubicBezTo>
                      <a:pt x="16" y="88"/>
                      <a:pt x="10" y="98"/>
                      <a:pt x="0" y="115"/>
                    </a:cubicBezTo>
                    <a:cubicBezTo>
                      <a:pt x="143" y="361"/>
                      <a:pt x="143" y="361"/>
                      <a:pt x="143" y="361"/>
                    </a:cubicBezTo>
                    <a:cubicBezTo>
                      <a:pt x="85" y="394"/>
                      <a:pt x="85" y="394"/>
                      <a:pt x="85" y="394"/>
                    </a:cubicBezTo>
                    <a:cubicBezTo>
                      <a:pt x="312" y="448"/>
                      <a:pt x="312" y="448"/>
                      <a:pt x="312" y="448"/>
                    </a:cubicBezTo>
                    <a:cubicBezTo>
                      <a:pt x="371" y="229"/>
                      <a:pt x="371" y="229"/>
                      <a:pt x="371" y="229"/>
                    </a:cubicBezTo>
                    <a:lnTo>
                      <a:pt x="321" y="258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25" name="Group 201">
            <a:extLst>
              <a:ext uri="{FF2B5EF4-FFF2-40B4-BE49-F238E27FC236}">
                <a16:creationId xmlns:a16="http://schemas.microsoft.com/office/drawing/2014/main" id="{D375A1B9-D7FD-4821-AC2E-7652A387D472}"/>
              </a:ext>
            </a:extLst>
          </p:cNvPr>
          <p:cNvGrpSpPr>
            <a:grpSpLocks/>
          </p:cNvGrpSpPr>
          <p:nvPr/>
        </p:nvGrpSpPr>
        <p:grpSpPr bwMode="auto">
          <a:xfrm>
            <a:off x="8340328" y="2572591"/>
            <a:ext cx="324581" cy="366970"/>
            <a:chOff x="727075" y="3759200"/>
            <a:chExt cx="425451" cy="481013"/>
          </a:xfrm>
          <a:noFill/>
        </p:grpSpPr>
        <p:sp>
          <p:nvSpPr>
            <p:cNvPr id="26" name="Rectangle 142">
              <a:extLst>
                <a:ext uri="{FF2B5EF4-FFF2-40B4-BE49-F238E27FC236}">
                  <a16:creationId xmlns:a16="http://schemas.microsoft.com/office/drawing/2014/main" id="{D5B4E74C-26A2-4563-8CC5-4F3E573C64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4264" y="3892550"/>
              <a:ext cx="68262" cy="114300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27" name="Rectangle 143">
              <a:extLst>
                <a:ext uri="{FF2B5EF4-FFF2-40B4-BE49-F238E27FC236}">
                  <a16:creationId xmlns:a16="http://schemas.microsoft.com/office/drawing/2014/main" id="{117A1BF3-5297-4A2A-A976-AC0F75CA13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425" y="3840163"/>
              <a:ext cx="152400" cy="4127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29" name="Freeform 144">
              <a:extLst>
                <a:ext uri="{FF2B5EF4-FFF2-40B4-BE49-F238E27FC236}">
                  <a16:creationId xmlns:a16="http://schemas.microsoft.com/office/drawing/2014/main" id="{581A99D4-A3DC-407F-BB6A-7FC41814A9A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325" y="3759200"/>
              <a:ext cx="114300" cy="61913"/>
            </a:xfrm>
            <a:custGeom>
              <a:avLst/>
              <a:gdLst>
                <a:gd name="T0" fmla="*/ 435483000 w 30"/>
                <a:gd name="T1" fmla="*/ 119790046 h 16"/>
                <a:gd name="T2" fmla="*/ 116128800 w 30"/>
                <a:gd name="T3" fmla="*/ 239576223 h 16"/>
                <a:gd name="T4" fmla="*/ 0 w 30"/>
                <a:gd name="T5" fmla="*/ 119790046 h 16"/>
                <a:gd name="T6" fmla="*/ 116128800 w 30"/>
                <a:gd name="T7" fmla="*/ 0 h 16"/>
                <a:gd name="T8" fmla="*/ 435483000 w 30"/>
                <a:gd name="T9" fmla="*/ 11979004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16">
                  <a:moveTo>
                    <a:pt x="30" y="8"/>
                  </a:moveTo>
                  <a:cubicBezTo>
                    <a:pt x="30" y="8"/>
                    <a:pt x="12" y="16"/>
                    <a:pt x="8" y="16"/>
                  </a:cubicBezTo>
                  <a:cubicBezTo>
                    <a:pt x="4" y="16"/>
                    <a:pt x="0" y="13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" y="0"/>
                    <a:pt x="30" y="8"/>
                    <a:pt x="30" y="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0" name="Freeform 145">
              <a:extLst>
                <a:ext uri="{FF2B5EF4-FFF2-40B4-BE49-F238E27FC236}">
                  <a16:creationId xmlns:a16="http://schemas.microsoft.com/office/drawing/2014/main" id="{F965E298-01D5-4356-AB46-62EDCEC4FA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625" y="3759200"/>
              <a:ext cx="109538" cy="61913"/>
            </a:xfrm>
            <a:custGeom>
              <a:avLst/>
              <a:gdLst>
                <a:gd name="T0" fmla="*/ 0 w 29"/>
                <a:gd name="T1" fmla="*/ 119790046 h 16"/>
                <a:gd name="T2" fmla="*/ 299609093 w 29"/>
                <a:gd name="T3" fmla="*/ 239576223 h 16"/>
                <a:gd name="T4" fmla="*/ 413743912 w 29"/>
                <a:gd name="T5" fmla="*/ 119790046 h 16"/>
                <a:gd name="T6" fmla="*/ 299609093 w 29"/>
                <a:gd name="T7" fmla="*/ 0 h 16"/>
                <a:gd name="T8" fmla="*/ 0 w 29"/>
                <a:gd name="T9" fmla="*/ 11979004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" h="16">
                  <a:moveTo>
                    <a:pt x="0" y="8"/>
                  </a:moveTo>
                  <a:cubicBezTo>
                    <a:pt x="0" y="8"/>
                    <a:pt x="17" y="16"/>
                    <a:pt x="21" y="16"/>
                  </a:cubicBezTo>
                  <a:cubicBezTo>
                    <a:pt x="26" y="16"/>
                    <a:pt x="29" y="13"/>
                    <a:pt x="29" y="8"/>
                  </a:cubicBezTo>
                  <a:cubicBezTo>
                    <a:pt x="29" y="4"/>
                    <a:pt x="26" y="0"/>
                    <a:pt x="21" y="0"/>
                  </a:cubicBezTo>
                  <a:cubicBezTo>
                    <a:pt x="17" y="0"/>
                    <a:pt x="0" y="8"/>
                    <a:pt x="0" y="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1" name="Oval 146">
              <a:extLst>
                <a:ext uri="{FF2B5EF4-FFF2-40B4-BE49-F238E27FC236}">
                  <a16:creationId xmlns:a16="http://schemas.microsoft.com/office/drawing/2014/main" id="{6BB30220-6A25-4032-BEB7-5741D06E25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813" y="3767138"/>
              <a:ext cx="49213" cy="49213"/>
            </a:xfrm>
            <a:prstGeom prst="ellipse">
              <a:avLst/>
            </a:prstGeom>
            <a:solidFill>
              <a:schemeClr val="accent6"/>
            </a:solidFill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2" name="Rectangle 147">
              <a:extLst>
                <a:ext uri="{FF2B5EF4-FFF2-40B4-BE49-F238E27FC236}">
                  <a16:creationId xmlns:a16="http://schemas.microsoft.com/office/drawing/2014/main" id="{02CF5ED5-BFC5-475C-96AA-302A8A33A6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688" y="3790950"/>
              <a:ext cx="19050" cy="38100"/>
            </a:xfrm>
            <a:prstGeom prst="rect">
              <a:avLst/>
            </a:prstGeom>
            <a:solidFill>
              <a:schemeClr val="accent6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3" name="Rectangle 148">
              <a:extLst>
                <a:ext uri="{FF2B5EF4-FFF2-40B4-BE49-F238E27FC236}">
                  <a16:creationId xmlns:a16="http://schemas.microsoft.com/office/drawing/2014/main" id="{8AF259BB-28B2-4A0B-A114-95DF573E1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250" y="4033838"/>
              <a:ext cx="92075" cy="3492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34" name="Freeform 149">
              <a:extLst>
                <a:ext uri="{FF2B5EF4-FFF2-40B4-BE49-F238E27FC236}">
                  <a16:creationId xmlns:a16="http://schemas.microsoft.com/office/drawing/2014/main" id="{B3F5E45A-5805-44E6-B362-E06D1775B5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3" y="3916363"/>
              <a:ext cx="103187" cy="106362"/>
            </a:xfrm>
            <a:custGeom>
              <a:avLst/>
              <a:gdLst>
                <a:gd name="T0" fmla="*/ 91723 w 27"/>
                <a:gd name="T1" fmla="*/ 45584 h 28"/>
                <a:gd name="T2" fmla="*/ 103188 w 27"/>
                <a:gd name="T3" fmla="*/ 0 h 28"/>
                <a:gd name="T4" fmla="*/ 61148 w 27"/>
                <a:gd name="T5" fmla="*/ 0 h 28"/>
                <a:gd name="T6" fmla="*/ 0 w 27"/>
                <a:gd name="T7" fmla="*/ 60779 h 28"/>
                <a:gd name="T8" fmla="*/ 0 w 27"/>
                <a:gd name="T9" fmla="*/ 106363 h 28"/>
                <a:gd name="T10" fmla="*/ 68792 w 27"/>
                <a:gd name="T11" fmla="*/ 106363 h 28"/>
                <a:gd name="T12" fmla="*/ 68792 w 27"/>
                <a:gd name="T13" fmla="*/ 91168 h 28"/>
                <a:gd name="T14" fmla="*/ 91723 w 27"/>
                <a:gd name="T15" fmla="*/ 68376 h 28"/>
                <a:gd name="T16" fmla="*/ 95544 w 27"/>
                <a:gd name="T17" fmla="*/ 68376 h 28"/>
                <a:gd name="T18" fmla="*/ 91723 w 27"/>
                <a:gd name="T19" fmla="*/ 45584 h 2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" h="28">
                  <a:moveTo>
                    <a:pt x="24" y="12"/>
                  </a:moveTo>
                  <a:cubicBezTo>
                    <a:pt x="24" y="8"/>
                    <a:pt x="25" y="4"/>
                    <a:pt x="2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0"/>
                    <a:pt x="21" y="18"/>
                    <a:pt x="24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4" y="16"/>
                    <a:pt x="24" y="14"/>
                    <a:pt x="24" y="12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" name="Freeform 150">
              <a:extLst>
                <a:ext uri="{FF2B5EF4-FFF2-40B4-BE49-F238E27FC236}">
                  <a16:creationId xmlns:a16="http://schemas.microsoft.com/office/drawing/2014/main" id="{D7A84C1A-8D0B-4892-9971-B82283A2C3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876" y="3916363"/>
              <a:ext cx="38100" cy="68262"/>
            </a:xfrm>
            <a:custGeom>
              <a:avLst/>
              <a:gdLst>
                <a:gd name="T0" fmla="*/ 0 w 10"/>
                <a:gd name="T1" fmla="*/ 0 h 18"/>
                <a:gd name="T2" fmla="*/ 7620 w 10"/>
                <a:gd name="T3" fmla="*/ 45509 h 18"/>
                <a:gd name="T4" fmla="*/ 7620 w 10"/>
                <a:gd name="T5" fmla="*/ 68263 h 18"/>
                <a:gd name="T6" fmla="*/ 38100 w 10"/>
                <a:gd name="T7" fmla="*/ 68263 h 18"/>
                <a:gd name="T8" fmla="*/ 38100 w 10"/>
                <a:gd name="T9" fmla="*/ 0 h 18"/>
                <a:gd name="T10" fmla="*/ 0 w 10"/>
                <a:gd name="T11" fmla="*/ 0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" h="18">
                  <a:moveTo>
                    <a:pt x="0" y="0"/>
                  </a:moveTo>
                  <a:cubicBezTo>
                    <a:pt x="1" y="4"/>
                    <a:pt x="2" y="8"/>
                    <a:pt x="2" y="12"/>
                  </a:cubicBezTo>
                  <a:cubicBezTo>
                    <a:pt x="2" y="14"/>
                    <a:pt x="2" y="16"/>
                    <a:pt x="2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6" name="Freeform 151">
              <a:extLst>
                <a:ext uri="{FF2B5EF4-FFF2-40B4-BE49-F238E27FC236}">
                  <a16:creationId xmlns:a16="http://schemas.microsoft.com/office/drawing/2014/main" id="{D1DC4DEB-578C-46A4-9003-50FF127BA0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550" y="3892550"/>
              <a:ext cx="182563" cy="138113"/>
            </a:xfrm>
            <a:custGeom>
              <a:avLst/>
              <a:gdLst>
                <a:gd name="T0" fmla="*/ 182563 w 48"/>
                <a:gd name="T1" fmla="*/ 69057 h 36"/>
                <a:gd name="T2" fmla="*/ 148332 w 48"/>
                <a:gd name="T3" fmla="*/ 0 h 36"/>
                <a:gd name="T4" fmla="*/ 34231 w 48"/>
                <a:gd name="T5" fmla="*/ 0 h 36"/>
                <a:gd name="T6" fmla="*/ 0 w 48"/>
                <a:gd name="T7" fmla="*/ 69057 h 36"/>
                <a:gd name="T8" fmla="*/ 34231 w 48"/>
                <a:gd name="T9" fmla="*/ 138113 h 36"/>
                <a:gd name="T10" fmla="*/ 152136 w 48"/>
                <a:gd name="T11" fmla="*/ 138113 h 36"/>
                <a:gd name="T12" fmla="*/ 182563 w 48"/>
                <a:gd name="T13" fmla="*/ 69057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36">
                  <a:moveTo>
                    <a:pt x="48" y="18"/>
                  </a:moveTo>
                  <a:cubicBezTo>
                    <a:pt x="48" y="11"/>
                    <a:pt x="44" y="4"/>
                    <a:pt x="3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4"/>
                    <a:pt x="0" y="11"/>
                    <a:pt x="0" y="18"/>
                  </a:cubicBezTo>
                  <a:cubicBezTo>
                    <a:pt x="0" y="25"/>
                    <a:pt x="4" y="32"/>
                    <a:pt x="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5" y="32"/>
                    <a:pt x="48" y="25"/>
                    <a:pt x="48" y="1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7" name="Freeform 152">
              <a:extLst>
                <a:ext uri="{FF2B5EF4-FFF2-40B4-BE49-F238E27FC236}">
                  <a16:creationId xmlns:a16="http://schemas.microsoft.com/office/drawing/2014/main" id="{3DFA021F-36DD-4F0A-9839-37DC5E3E50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075" y="4090988"/>
              <a:ext cx="95250" cy="149225"/>
            </a:xfrm>
            <a:custGeom>
              <a:avLst/>
              <a:gdLst>
                <a:gd name="T0" fmla="*/ 0 w 25"/>
                <a:gd name="T1" fmla="*/ 103310 h 39"/>
                <a:gd name="T2" fmla="*/ 49530 w 25"/>
                <a:gd name="T3" fmla="*/ 149225 h 39"/>
                <a:gd name="T4" fmla="*/ 95250 w 25"/>
                <a:gd name="T5" fmla="*/ 103310 h 39"/>
                <a:gd name="T6" fmla="*/ 53340 w 25"/>
                <a:gd name="T7" fmla="*/ 0 h 39"/>
                <a:gd name="T8" fmla="*/ 45720 w 25"/>
                <a:gd name="T9" fmla="*/ 0 h 39"/>
                <a:gd name="T10" fmla="*/ 0 w 25"/>
                <a:gd name="T11" fmla="*/ 103310 h 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39">
                  <a:moveTo>
                    <a:pt x="0" y="27"/>
                  </a:moveTo>
                  <a:cubicBezTo>
                    <a:pt x="0" y="34"/>
                    <a:pt x="6" y="39"/>
                    <a:pt x="13" y="39"/>
                  </a:cubicBezTo>
                  <a:cubicBezTo>
                    <a:pt x="20" y="39"/>
                    <a:pt x="25" y="34"/>
                    <a:pt x="25" y="27"/>
                  </a:cubicBezTo>
                  <a:cubicBezTo>
                    <a:pt x="25" y="21"/>
                    <a:pt x="17" y="6"/>
                    <a:pt x="14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9" y="6"/>
                    <a:pt x="0" y="21"/>
                    <a:pt x="0" y="27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8" name="Freeform 697">
            <a:extLst>
              <a:ext uri="{FF2B5EF4-FFF2-40B4-BE49-F238E27FC236}">
                <a16:creationId xmlns:a16="http://schemas.microsoft.com/office/drawing/2014/main" id="{710ECE2C-A525-4BA6-9EDF-8151FDC89A93}"/>
              </a:ext>
            </a:extLst>
          </p:cNvPr>
          <p:cNvSpPr>
            <a:spLocks/>
          </p:cNvSpPr>
          <p:nvPr/>
        </p:nvSpPr>
        <p:spPr bwMode="auto">
          <a:xfrm>
            <a:off x="8374113" y="1489385"/>
            <a:ext cx="212725" cy="407988"/>
          </a:xfrm>
          <a:custGeom>
            <a:avLst/>
            <a:gdLst>
              <a:gd name="T0" fmla="*/ 0 w 134"/>
              <a:gd name="T1" fmla="*/ 362902945 h 257"/>
              <a:gd name="T2" fmla="*/ 156249688 w 134"/>
              <a:gd name="T3" fmla="*/ 362902945 h 257"/>
              <a:gd name="T4" fmla="*/ 100806250 w 134"/>
              <a:gd name="T5" fmla="*/ 647681744 h 257"/>
              <a:gd name="T6" fmla="*/ 337700938 w 134"/>
              <a:gd name="T7" fmla="*/ 279738480 h 257"/>
              <a:gd name="T8" fmla="*/ 204133450 w 134"/>
              <a:gd name="T9" fmla="*/ 279738480 h 257"/>
              <a:gd name="T10" fmla="*/ 259576888 w 134"/>
              <a:gd name="T11" fmla="*/ 0 h 257"/>
              <a:gd name="T12" fmla="*/ 0 w 134"/>
              <a:gd name="T13" fmla="*/ 362902945 h 25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4" h="257">
                <a:moveTo>
                  <a:pt x="0" y="144"/>
                </a:moveTo>
                <a:lnTo>
                  <a:pt x="62" y="144"/>
                </a:lnTo>
                <a:lnTo>
                  <a:pt x="40" y="257"/>
                </a:lnTo>
                <a:lnTo>
                  <a:pt x="134" y="111"/>
                </a:lnTo>
                <a:lnTo>
                  <a:pt x="81" y="111"/>
                </a:lnTo>
                <a:lnTo>
                  <a:pt x="103" y="0"/>
                </a:lnTo>
                <a:lnTo>
                  <a:pt x="0" y="144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39" name="Elemento grafico 38">
            <a:extLst>
              <a:ext uri="{FF2B5EF4-FFF2-40B4-BE49-F238E27FC236}">
                <a16:creationId xmlns:a16="http://schemas.microsoft.com/office/drawing/2014/main" id="{0D6F364C-51C6-49CA-9CBE-BDFB5C59B2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0187" y="2059540"/>
            <a:ext cx="192363" cy="325185"/>
          </a:xfrm>
          <a:prstGeom prst="rect">
            <a:avLst/>
          </a:prstGeom>
        </p:spPr>
      </p:pic>
      <p:pic>
        <p:nvPicPr>
          <p:cNvPr id="40" name="Elemento grafico 39">
            <a:extLst>
              <a:ext uri="{FF2B5EF4-FFF2-40B4-BE49-F238E27FC236}">
                <a16:creationId xmlns:a16="http://schemas.microsoft.com/office/drawing/2014/main" id="{2B31FB51-1F5B-4292-B79D-5DDC74FEEF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24908" y="929517"/>
            <a:ext cx="502920" cy="440055"/>
          </a:xfrm>
          <a:prstGeom prst="rect">
            <a:avLst/>
          </a:prstGeom>
        </p:spPr>
      </p:pic>
      <p:sp>
        <p:nvSpPr>
          <p:cNvPr id="41" name="Doppia parentesi quadra 40">
            <a:extLst>
              <a:ext uri="{FF2B5EF4-FFF2-40B4-BE49-F238E27FC236}">
                <a16:creationId xmlns:a16="http://schemas.microsoft.com/office/drawing/2014/main" id="{8904F464-E8F0-4F03-AEFC-8450B9D27EB1}"/>
              </a:ext>
            </a:extLst>
          </p:cNvPr>
          <p:cNvSpPr/>
          <p:nvPr/>
        </p:nvSpPr>
        <p:spPr>
          <a:xfrm>
            <a:off x="8159701" y="1392645"/>
            <a:ext cx="644656" cy="2141220"/>
          </a:xfrm>
          <a:prstGeom prst="bracketPair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Rectangle 2">
            <a:extLst>
              <a:ext uri="{FF2B5EF4-FFF2-40B4-BE49-F238E27FC236}">
                <a16:creationId xmlns:a16="http://schemas.microsoft.com/office/drawing/2014/main" id="{94175536-B911-4160-ADD0-57AA01CBA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itolo 2">
            <a:extLst>
              <a:ext uri="{FF2B5EF4-FFF2-40B4-BE49-F238E27FC236}">
                <a16:creationId xmlns:a16="http://schemas.microsoft.com/office/drawing/2014/main" id="{BD48017B-88D8-4C2C-89B2-77BC385DE5CE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2. Efficientamento energetico</a:t>
            </a:r>
            <a:endParaRPr lang="it-IT" sz="1600" b="0" dirty="0">
              <a:solidFill>
                <a:srgbClr val="777877"/>
              </a:solidFill>
            </a:endParaRPr>
          </a:p>
        </p:txBody>
      </p:sp>
      <p:pic>
        <p:nvPicPr>
          <p:cNvPr id="3" name="Elemento grafico 2" descr="Profilo maschile con riempimento a tinta unita">
            <a:extLst>
              <a:ext uri="{FF2B5EF4-FFF2-40B4-BE49-F238E27FC236}">
                <a16:creationId xmlns:a16="http://schemas.microsoft.com/office/drawing/2014/main" id="{B7E25244-D826-42BA-A188-0BC6EFC5F9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896" y="2287370"/>
            <a:ext cx="914400" cy="9144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37E87E67-2618-4143-AF72-7E137148669A}"/>
              </a:ext>
            </a:extLst>
          </p:cNvPr>
          <p:cNvSpPr txBox="1"/>
          <p:nvPr/>
        </p:nvSpPr>
        <p:spPr>
          <a:xfrm rot="481146">
            <a:off x="669631" y="1928579"/>
            <a:ext cx="5052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5400" b="1" dirty="0">
                <a:solidFill>
                  <a:srgbClr val="005294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62714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LOGO_EDIS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10" name="Segnaposto numero diapositiva 4"/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27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68972AB-09BC-4195-A72D-F6C632942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15" y="1371888"/>
            <a:ext cx="7248101" cy="3259346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AC90BB3-0E1A-475C-88FD-C965F73E96A1}"/>
              </a:ext>
            </a:extLst>
          </p:cNvPr>
          <p:cNvSpPr txBox="1"/>
          <p:nvPr/>
        </p:nvSpPr>
        <p:spPr>
          <a:xfrm>
            <a:off x="303863" y="1007543"/>
            <a:ext cx="8055656" cy="2769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b="1" dirty="0">
                <a:solidFill>
                  <a:schemeClr val="accent1"/>
                </a:solidFill>
                <a:latin typeface="Arial" panose="020B0604020202020204" pitchFamily="34" charset="0"/>
              </a:rPr>
              <a:t>Italia: intensità energetica nell’industria periodo 1995-2018 </a:t>
            </a:r>
            <a:r>
              <a:rPr lang="it-IT" sz="1200" b="1" dirty="0">
                <a:solidFill>
                  <a:schemeClr val="accent1"/>
                </a:solidFill>
                <a:latin typeface="Arial" panose="020B0604020202020204" pitchFamily="34" charset="0"/>
              </a:rPr>
              <a:t>(1995 = 100%)</a:t>
            </a:r>
            <a:endParaRPr lang="it-IT" b="1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6690F33-2070-4844-9498-4C1CF059AC9E}"/>
              </a:ext>
            </a:extLst>
          </p:cNvPr>
          <p:cNvSpPr/>
          <p:nvPr/>
        </p:nvSpPr>
        <p:spPr>
          <a:xfrm rot="16200000">
            <a:off x="-206489" y="2384243"/>
            <a:ext cx="10919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1995 = 100%</a:t>
            </a:r>
            <a:endParaRPr lang="it-IT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46DE9473-D813-4444-9E43-C5C0F921BF1C}"/>
              </a:ext>
            </a:extLst>
          </p:cNvPr>
          <p:cNvGrpSpPr/>
          <p:nvPr/>
        </p:nvGrpSpPr>
        <p:grpSpPr>
          <a:xfrm>
            <a:off x="8298444" y="3050188"/>
            <a:ext cx="364363" cy="346755"/>
            <a:chOff x="6084888" y="1784350"/>
            <a:chExt cx="4697412" cy="4470400"/>
          </a:xfrm>
          <a:noFill/>
        </p:grpSpPr>
        <p:grpSp>
          <p:nvGrpSpPr>
            <p:cNvPr id="13" name="Group 128">
              <a:extLst>
                <a:ext uri="{FF2B5EF4-FFF2-40B4-BE49-F238E27FC236}">
                  <a16:creationId xmlns:a16="http://schemas.microsoft.com/office/drawing/2014/main" id="{398CB4AF-564C-4321-B61E-F5D440CDE7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01025" y="3819525"/>
              <a:ext cx="2581275" cy="2435225"/>
              <a:chOff x="8201025" y="3819525"/>
              <a:chExt cx="2581275" cy="2435225"/>
            </a:xfrm>
            <a:grpFill/>
          </p:grpSpPr>
          <p:sp>
            <p:nvSpPr>
              <p:cNvPr id="22" name="Freeform 6">
                <a:extLst>
                  <a:ext uri="{FF2B5EF4-FFF2-40B4-BE49-F238E27FC236}">
                    <a16:creationId xmlns:a16="http://schemas.microsoft.com/office/drawing/2014/main" id="{D1E2D099-2A64-41F4-9625-9CB4FA325A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4350" y="3819525"/>
                <a:ext cx="1377950" cy="2211387"/>
              </a:xfrm>
              <a:custGeom>
                <a:avLst/>
                <a:gdLst>
                  <a:gd name="T0" fmla="*/ 639491 w 362"/>
                  <a:gd name="T1" fmla="*/ 2211387 h 580"/>
                  <a:gd name="T2" fmla="*/ 597619 w 362"/>
                  <a:gd name="T3" fmla="*/ 1429776 h 580"/>
                  <a:gd name="T4" fmla="*/ 0 w 362"/>
                  <a:gd name="T5" fmla="*/ 392712 h 580"/>
                  <a:gd name="T6" fmla="*/ 681362 w 362"/>
                  <a:gd name="T7" fmla="*/ 0 h 580"/>
                  <a:gd name="T8" fmla="*/ 1271368 w 362"/>
                  <a:gd name="T9" fmla="*/ 1021813 h 580"/>
                  <a:gd name="T10" fmla="*/ 1377950 w 362"/>
                  <a:gd name="T11" fmla="*/ 1418338 h 580"/>
                  <a:gd name="T12" fmla="*/ 1271368 w 362"/>
                  <a:gd name="T13" fmla="*/ 1818675 h 580"/>
                  <a:gd name="T14" fmla="*/ 639491 w 362"/>
                  <a:gd name="T15" fmla="*/ 2211387 h 58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62" h="580">
                    <a:moveTo>
                      <a:pt x="168" y="580"/>
                    </a:moveTo>
                    <a:cubicBezTo>
                      <a:pt x="236" y="494"/>
                      <a:pt x="195" y="441"/>
                      <a:pt x="157" y="375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334" y="268"/>
                      <a:pt x="334" y="268"/>
                      <a:pt x="334" y="268"/>
                    </a:cubicBezTo>
                    <a:cubicBezTo>
                      <a:pt x="352" y="300"/>
                      <a:pt x="362" y="336"/>
                      <a:pt x="362" y="372"/>
                    </a:cubicBezTo>
                    <a:cubicBezTo>
                      <a:pt x="362" y="408"/>
                      <a:pt x="352" y="444"/>
                      <a:pt x="334" y="477"/>
                    </a:cubicBezTo>
                    <a:cubicBezTo>
                      <a:pt x="299" y="537"/>
                      <a:pt x="237" y="575"/>
                      <a:pt x="168" y="58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3" name="Freeform 7">
                <a:extLst>
                  <a:ext uri="{FF2B5EF4-FFF2-40B4-BE49-F238E27FC236}">
                    <a16:creationId xmlns:a16="http://schemas.microsoft.com/office/drawing/2014/main" id="{F8A8C673-A37B-42F9-8C23-FC963D7C38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1025" y="4997450"/>
                <a:ext cx="1965325" cy="1257300"/>
              </a:xfrm>
              <a:custGeom>
                <a:avLst/>
                <a:gdLst>
                  <a:gd name="T0" fmla="*/ 1721564 w 516"/>
                  <a:gd name="T1" fmla="*/ 1036320 h 330"/>
                  <a:gd name="T2" fmla="*/ 1767269 w 516"/>
                  <a:gd name="T3" fmla="*/ 975360 h 330"/>
                  <a:gd name="T4" fmla="*/ 1755843 w 516"/>
                  <a:gd name="T5" fmla="*/ 358140 h 330"/>
                  <a:gd name="T6" fmla="*/ 1691094 w 516"/>
                  <a:gd name="T7" fmla="*/ 251460 h 330"/>
                  <a:gd name="T8" fmla="*/ 609403 w 516"/>
                  <a:gd name="T9" fmla="*/ 251460 h 330"/>
                  <a:gd name="T10" fmla="*/ 609403 w 516"/>
                  <a:gd name="T11" fmla="*/ 0 h 330"/>
                  <a:gd name="T12" fmla="*/ 0 w 516"/>
                  <a:gd name="T13" fmla="*/ 643890 h 330"/>
                  <a:gd name="T14" fmla="*/ 609403 w 516"/>
                  <a:gd name="T15" fmla="*/ 1257300 h 330"/>
                  <a:gd name="T16" fmla="*/ 609403 w 516"/>
                  <a:gd name="T17" fmla="*/ 1036320 h 330"/>
                  <a:gd name="T18" fmla="*/ 1721564 w 516"/>
                  <a:gd name="T19" fmla="*/ 1036320 h 3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16" h="330">
                    <a:moveTo>
                      <a:pt x="452" y="272"/>
                    </a:moveTo>
                    <a:cubicBezTo>
                      <a:pt x="464" y="256"/>
                      <a:pt x="464" y="256"/>
                      <a:pt x="464" y="256"/>
                    </a:cubicBezTo>
                    <a:cubicBezTo>
                      <a:pt x="516" y="189"/>
                      <a:pt x="494" y="151"/>
                      <a:pt x="461" y="94"/>
                    </a:cubicBezTo>
                    <a:cubicBezTo>
                      <a:pt x="460" y="93"/>
                      <a:pt x="454" y="82"/>
                      <a:pt x="444" y="66"/>
                    </a:cubicBezTo>
                    <a:cubicBezTo>
                      <a:pt x="160" y="66"/>
                      <a:pt x="160" y="66"/>
                      <a:pt x="160" y="66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160" y="330"/>
                      <a:pt x="160" y="330"/>
                      <a:pt x="160" y="330"/>
                    </a:cubicBezTo>
                    <a:cubicBezTo>
                      <a:pt x="160" y="272"/>
                      <a:pt x="160" y="272"/>
                      <a:pt x="160" y="272"/>
                    </a:cubicBezTo>
                    <a:lnTo>
                      <a:pt x="452" y="27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6" name="Group 127">
              <a:extLst>
                <a:ext uri="{FF2B5EF4-FFF2-40B4-BE49-F238E27FC236}">
                  <a16:creationId xmlns:a16="http://schemas.microsoft.com/office/drawing/2014/main" id="{D6633C23-C709-429B-9F3E-191C212947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84888" y="3500438"/>
              <a:ext cx="2009775" cy="2544762"/>
              <a:chOff x="6084888" y="3500438"/>
              <a:chExt cx="2009775" cy="2544762"/>
            </a:xfrm>
            <a:grpFill/>
          </p:grpSpPr>
          <p:sp>
            <p:nvSpPr>
              <p:cNvPr id="20" name="Freeform 8">
                <a:extLst>
                  <a:ext uri="{FF2B5EF4-FFF2-40B4-BE49-F238E27FC236}">
                    <a16:creationId xmlns:a16="http://schemas.microsoft.com/office/drawing/2014/main" id="{2EDDE2BB-4AFD-490D-91AA-A4C59073B6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4888" y="4902200"/>
                <a:ext cx="2009775" cy="1143000"/>
              </a:xfrm>
              <a:custGeom>
                <a:avLst/>
                <a:gdLst>
                  <a:gd name="T0" fmla="*/ 114192 w 528"/>
                  <a:gd name="T1" fmla="*/ 0 h 300"/>
                  <a:gd name="T2" fmla="*/ 814568 w 528"/>
                  <a:gd name="T3" fmla="*/ 354330 h 300"/>
                  <a:gd name="T4" fmla="*/ 2009775 w 528"/>
                  <a:gd name="T5" fmla="*/ 354330 h 300"/>
                  <a:gd name="T6" fmla="*/ 2009775 w 528"/>
                  <a:gd name="T7" fmla="*/ 1143000 h 300"/>
                  <a:gd name="T8" fmla="*/ 829793 w 528"/>
                  <a:gd name="T9" fmla="*/ 1143000 h 300"/>
                  <a:gd name="T10" fmla="*/ 430122 w 528"/>
                  <a:gd name="T11" fmla="*/ 1036320 h 300"/>
                  <a:gd name="T12" fmla="*/ 140837 w 528"/>
                  <a:gd name="T13" fmla="*/ 742950 h 300"/>
                  <a:gd name="T14" fmla="*/ 114192 w 528"/>
                  <a:gd name="T15" fmla="*/ 0 h 3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28" h="300">
                    <a:moveTo>
                      <a:pt x="30" y="0"/>
                    </a:moveTo>
                    <a:cubicBezTo>
                      <a:pt x="71" y="102"/>
                      <a:pt x="138" y="93"/>
                      <a:pt x="214" y="93"/>
                    </a:cubicBezTo>
                    <a:cubicBezTo>
                      <a:pt x="528" y="93"/>
                      <a:pt x="528" y="93"/>
                      <a:pt x="528" y="93"/>
                    </a:cubicBezTo>
                    <a:cubicBezTo>
                      <a:pt x="528" y="300"/>
                      <a:pt x="528" y="300"/>
                      <a:pt x="528" y="300"/>
                    </a:cubicBezTo>
                    <a:cubicBezTo>
                      <a:pt x="218" y="300"/>
                      <a:pt x="218" y="300"/>
                      <a:pt x="218" y="300"/>
                    </a:cubicBezTo>
                    <a:cubicBezTo>
                      <a:pt x="180" y="300"/>
                      <a:pt x="145" y="290"/>
                      <a:pt x="113" y="272"/>
                    </a:cubicBezTo>
                    <a:cubicBezTo>
                      <a:pt x="82" y="254"/>
                      <a:pt x="56" y="228"/>
                      <a:pt x="37" y="195"/>
                    </a:cubicBezTo>
                    <a:cubicBezTo>
                      <a:pt x="2" y="135"/>
                      <a:pt x="0" y="62"/>
                      <a:pt x="3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" name="Freeform 9">
                <a:extLst>
                  <a:ext uri="{FF2B5EF4-FFF2-40B4-BE49-F238E27FC236}">
                    <a16:creationId xmlns:a16="http://schemas.microsoft.com/office/drawing/2014/main" id="{8C9CCA0B-EB4F-40C4-8151-461BC98039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9513" y="3500438"/>
                <a:ext cx="1450975" cy="1665287"/>
              </a:xfrm>
              <a:custGeom>
                <a:avLst/>
                <a:gdLst>
                  <a:gd name="T0" fmla="*/ 0 w 381"/>
                  <a:gd name="T1" fmla="*/ 1295647 h 437"/>
                  <a:gd name="T2" fmla="*/ 26658 w 381"/>
                  <a:gd name="T3" fmla="*/ 1368050 h 437"/>
                  <a:gd name="T4" fmla="*/ 533167 w 381"/>
                  <a:gd name="T5" fmla="*/ 1665287 h 437"/>
                  <a:gd name="T6" fmla="*/ 693117 w 381"/>
                  <a:gd name="T7" fmla="*/ 1665287 h 437"/>
                  <a:gd name="T8" fmla="*/ 1233900 w 381"/>
                  <a:gd name="T9" fmla="*/ 724038 h 437"/>
                  <a:gd name="T10" fmla="*/ 1450975 w 381"/>
                  <a:gd name="T11" fmla="*/ 849792 h 437"/>
                  <a:gd name="T12" fmla="*/ 1195817 w 381"/>
                  <a:gd name="T13" fmla="*/ 0 h 437"/>
                  <a:gd name="T14" fmla="*/ 361792 w 381"/>
                  <a:gd name="T15" fmla="*/ 221022 h 437"/>
                  <a:gd name="T16" fmla="*/ 556017 w 381"/>
                  <a:gd name="T17" fmla="*/ 331533 h 437"/>
                  <a:gd name="T18" fmla="*/ 0 w 381"/>
                  <a:gd name="T19" fmla="*/ 1295647 h 43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81" h="437">
                    <a:moveTo>
                      <a:pt x="0" y="340"/>
                    </a:moveTo>
                    <a:cubicBezTo>
                      <a:pt x="7" y="359"/>
                      <a:pt x="7" y="359"/>
                      <a:pt x="7" y="359"/>
                    </a:cubicBezTo>
                    <a:cubicBezTo>
                      <a:pt x="37" y="433"/>
                      <a:pt x="77" y="437"/>
                      <a:pt x="140" y="437"/>
                    </a:cubicBezTo>
                    <a:cubicBezTo>
                      <a:pt x="182" y="437"/>
                      <a:pt x="182" y="437"/>
                      <a:pt x="182" y="437"/>
                    </a:cubicBezTo>
                    <a:cubicBezTo>
                      <a:pt x="324" y="190"/>
                      <a:pt x="324" y="190"/>
                      <a:pt x="324" y="190"/>
                    </a:cubicBezTo>
                    <a:cubicBezTo>
                      <a:pt x="381" y="223"/>
                      <a:pt x="381" y="223"/>
                      <a:pt x="381" y="223"/>
                    </a:cubicBezTo>
                    <a:cubicBezTo>
                      <a:pt x="314" y="0"/>
                      <a:pt x="314" y="0"/>
                      <a:pt x="314" y="0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146" y="87"/>
                      <a:pt x="146" y="87"/>
                      <a:pt x="146" y="87"/>
                    </a:cubicBezTo>
                    <a:lnTo>
                      <a:pt x="0" y="34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7" name="Group 30">
              <a:extLst>
                <a:ext uri="{FF2B5EF4-FFF2-40B4-BE49-F238E27FC236}">
                  <a16:creationId xmlns:a16="http://schemas.microsoft.com/office/drawing/2014/main" id="{35FEB361-4B54-40FC-88C9-180FF347E2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61213" y="1784350"/>
              <a:ext cx="2746375" cy="2143125"/>
              <a:chOff x="7161213" y="1784350"/>
              <a:chExt cx="2746375" cy="2143125"/>
            </a:xfrm>
            <a:grpFill/>
          </p:grpSpPr>
          <p:sp>
            <p:nvSpPr>
              <p:cNvPr id="18" name="Freeform 10">
                <a:extLst>
                  <a:ext uri="{FF2B5EF4-FFF2-40B4-BE49-F238E27FC236}">
                    <a16:creationId xmlns:a16="http://schemas.microsoft.com/office/drawing/2014/main" id="{01732E3F-7ED9-4E0B-965B-13422ABB42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1213" y="1784350"/>
                <a:ext cx="1938338" cy="1814512"/>
              </a:xfrm>
              <a:custGeom>
                <a:avLst/>
                <a:gdLst>
                  <a:gd name="T0" fmla="*/ 1938338 w 509"/>
                  <a:gd name="T1" fmla="*/ 346892 h 476"/>
                  <a:gd name="T2" fmla="*/ 1279532 w 509"/>
                  <a:gd name="T3" fmla="*/ 777648 h 476"/>
                  <a:gd name="T4" fmla="*/ 681655 w 509"/>
                  <a:gd name="T5" fmla="*/ 1814512 h 476"/>
                  <a:gd name="T6" fmla="*/ 0 w 509"/>
                  <a:gd name="T7" fmla="*/ 1421876 h 476"/>
                  <a:gd name="T8" fmla="*/ 590260 w 509"/>
                  <a:gd name="T9" fmla="*/ 396448 h 476"/>
                  <a:gd name="T10" fmla="*/ 883486 w 509"/>
                  <a:gd name="T11" fmla="*/ 106736 h 476"/>
                  <a:gd name="T12" fmla="*/ 1279532 w 509"/>
                  <a:gd name="T13" fmla="*/ 0 h 476"/>
                  <a:gd name="T14" fmla="*/ 1938338 w 509"/>
                  <a:gd name="T15" fmla="*/ 346892 h 4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09" h="476">
                    <a:moveTo>
                      <a:pt x="509" y="91"/>
                    </a:moveTo>
                    <a:cubicBezTo>
                      <a:pt x="400" y="76"/>
                      <a:pt x="374" y="138"/>
                      <a:pt x="336" y="204"/>
                    </a:cubicBezTo>
                    <a:cubicBezTo>
                      <a:pt x="179" y="476"/>
                      <a:pt x="179" y="476"/>
                      <a:pt x="179" y="476"/>
                    </a:cubicBezTo>
                    <a:cubicBezTo>
                      <a:pt x="0" y="373"/>
                      <a:pt x="0" y="373"/>
                      <a:pt x="0" y="373"/>
                    </a:cubicBezTo>
                    <a:cubicBezTo>
                      <a:pt x="155" y="104"/>
                      <a:pt x="155" y="104"/>
                      <a:pt x="155" y="104"/>
                    </a:cubicBezTo>
                    <a:cubicBezTo>
                      <a:pt x="174" y="72"/>
                      <a:pt x="200" y="46"/>
                      <a:pt x="232" y="28"/>
                    </a:cubicBezTo>
                    <a:cubicBezTo>
                      <a:pt x="263" y="10"/>
                      <a:pt x="299" y="0"/>
                      <a:pt x="336" y="0"/>
                    </a:cubicBezTo>
                    <a:cubicBezTo>
                      <a:pt x="405" y="0"/>
                      <a:pt x="470" y="34"/>
                      <a:pt x="509" y="9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9" name="Freeform 11">
                <a:extLst>
                  <a:ext uri="{FF2B5EF4-FFF2-40B4-BE49-F238E27FC236}">
                    <a16:creationId xmlns:a16="http://schemas.microsoft.com/office/drawing/2014/main" id="{831FE666-28EA-4A42-9DF6-15ACAAC574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94713" y="2219325"/>
                <a:ext cx="1412875" cy="1708150"/>
              </a:xfrm>
              <a:custGeom>
                <a:avLst/>
                <a:gdLst>
                  <a:gd name="T0" fmla="*/ 1222461 w 371"/>
                  <a:gd name="T1" fmla="*/ 983711 h 448"/>
                  <a:gd name="T2" fmla="*/ 666450 w 371"/>
                  <a:gd name="T3" fmla="*/ 19064 h 448"/>
                  <a:gd name="T4" fmla="*/ 590285 w 371"/>
                  <a:gd name="T5" fmla="*/ 7626 h 448"/>
                  <a:gd name="T6" fmla="*/ 487461 w 371"/>
                  <a:gd name="T7" fmla="*/ 0 h 448"/>
                  <a:gd name="T8" fmla="*/ 60933 w 371"/>
                  <a:gd name="T9" fmla="*/ 331717 h 448"/>
                  <a:gd name="T10" fmla="*/ 0 w 371"/>
                  <a:gd name="T11" fmla="*/ 438476 h 448"/>
                  <a:gd name="T12" fmla="*/ 544585 w 371"/>
                  <a:gd name="T13" fmla="*/ 1376433 h 448"/>
                  <a:gd name="T14" fmla="*/ 323705 w 371"/>
                  <a:gd name="T15" fmla="*/ 1502257 h 448"/>
                  <a:gd name="T16" fmla="*/ 1188186 w 371"/>
                  <a:gd name="T17" fmla="*/ 1708150 h 448"/>
                  <a:gd name="T18" fmla="*/ 1412875 w 371"/>
                  <a:gd name="T19" fmla="*/ 873139 h 448"/>
                  <a:gd name="T20" fmla="*/ 1222461 w 371"/>
                  <a:gd name="T21" fmla="*/ 983711 h 4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1" h="448">
                    <a:moveTo>
                      <a:pt x="321" y="258"/>
                    </a:moveTo>
                    <a:cubicBezTo>
                      <a:pt x="175" y="5"/>
                      <a:pt x="175" y="5"/>
                      <a:pt x="175" y="5"/>
                    </a:cubicBezTo>
                    <a:cubicBezTo>
                      <a:pt x="155" y="2"/>
                      <a:pt x="155" y="2"/>
                      <a:pt x="155" y="2"/>
                    </a:cubicBezTo>
                    <a:cubicBezTo>
                      <a:pt x="145" y="1"/>
                      <a:pt x="136" y="0"/>
                      <a:pt x="128" y="0"/>
                    </a:cubicBezTo>
                    <a:cubicBezTo>
                      <a:pt x="66" y="0"/>
                      <a:pt x="46" y="35"/>
                      <a:pt x="16" y="87"/>
                    </a:cubicBezTo>
                    <a:cubicBezTo>
                      <a:pt x="16" y="88"/>
                      <a:pt x="10" y="98"/>
                      <a:pt x="0" y="115"/>
                    </a:cubicBezTo>
                    <a:cubicBezTo>
                      <a:pt x="143" y="361"/>
                      <a:pt x="143" y="361"/>
                      <a:pt x="143" y="361"/>
                    </a:cubicBezTo>
                    <a:cubicBezTo>
                      <a:pt x="85" y="394"/>
                      <a:pt x="85" y="394"/>
                      <a:pt x="85" y="394"/>
                    </a:cubicBezTo>
                    <a:cubicBezTo>
                      <a:pt x="312" y="448"/>
                      <a:pt x="312" y="448"/>
                      <a:pt x="312" y="448"/>
                    </a:cubicBezTo>
                    <a:cubicBezTo>
                      <a:pt x="371" y="229"/>
                      <a:pt x="371" y="229"/>
                      <a:pt x="371" y="229"/>
                    </a:cubicBezTo>
                    <a:lnTo>
                      <a:pt x="321" y="258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24" name="Group 201">
            <a:extLst>
              <a:ext uri="{FF2B5EF4-FFF2-40B4-BE49-F238E27FC236}">
                <a16:creationId xmlns:a16="http://schemas.microsoft.com/office/drawing/2014/main" id="{78CBA90C-31F4-4C09-8FDD-BF318D095BD1}"/>
              </a:ext>
            </a:extLst>
          </p:cNvPr>
          <p:cNvGrpSpPr>
            <a:grpSpLocks/>
          </p:cNvGrpSpPr>
          <p:nvPr/>
        </p:nvGrpSpPr>
        <p:grpSpPr bwMode="auto">
          <a:xfrm>
            <a:off x="8340328" y="2572591"/>
            <a:ext cx="324581" cy="366970"/>
            <a:chOff x="727075" y="3759200"/>
            <a:chExt cx="425451" cy="481013"/>
          </a:xfrm>
          <a:noFill/>
        </p:grpSpPr>
        <p:sp>
          <p:nvSpPr>
            <p:cNvPr id="25" name="Rectangle 142">
              <a:extLst>
                <a:ext uri="{FF2B5EF4-FFF2-40B4-BE49-F238E27FC236}">
                  <a16:creationId xmlns:a16="http://schemas.microsoft.com/office/drawing/2014/main" id="{17AAE17B-BEAC-4B73-ADC1-7AC8E5140E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4264" y="3892550"/>
              <a:ext cx="68262" cy="114300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26" name="Rectangle 143">
              <a:extLst>
                <a:ext uri="{FF2B5EF4-FFF2-40B4-BE49-F238E27FC236}">
                  <a16:creationId xmlns:a16="http://schemas.microsoft.com/office/drawing/2014/main" id="{1A28098E-C322-422D-A622-7F57B25127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425" y="3840163"/>
              <a:ext cx="152400" cy="4127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27" name="Freeform 144">
              <a:extLst>
                <a:ext uri="{FF2B5EF4-FFF2-40B4-BE49-F238E27FC236}">
                  <a16:creationId xmlns:a16="http://schemas.microsoft.com/office/drawing/2014/main" id="{7D82DE59-2853-40B4-9F0A-83993A7EFE1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325" y="3759200"/>
              <a:ext cx="114300" cy="61913"/>
            </a:xfrm>
            <a:custGeom>
              <a:avLst/>
              <a:gdLst>
                <a:gd name="T0" fmla="*/ 435483000 w 30"/>
                <a:gd name="T1" fmla="*/ 119790046 h 16"/>
                <a:gd name="T2" fmla="*/ 116128800 w 30"/>
                <a:gd name="T3" fmla="*/ 239576223 h 16"/>
                <a:gd name="T4" fmla="*/ 0 w 30"/>
                <a:gd name="T5" fmla="*/ 119790046 h 16"/>
                <a:gd name="T6" fmla="*/ 116128800 w 30"/>
                <a:gd name="T7" fmla="*/ 0 h 16"/>
                <a:gd name="T8" fmla="*/ 435483000 w 30"/>
                <a:gd name="T9" fmla="*/ 11979004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16">
                  <a:moveTo>
                    <a:pt x="30" y="8"/>
                  </a:moveTo>
                  <a:cubicBezTo>
                    <a:pt x="30" y="8"/>
                    <a:pt x="12" y="16"/>
                    <a:pt x="8" y="16"/>
                  </a:cubicBezTo>
                  <a:cubicBezTo>
                    <a:pt x="4" y="16"/>
                    <a:pt x="0" y="13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" y="0"/>
                    <a:pt x="30" y="8"/>
                    <a:pt x="30" y="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8" name="Freeform 145">
              <a:extLst>
                <a:ext uri="{FF2B5EF4-FFF2-40B4-BE49-F238E27FC236}">
                  <a16:creationId xmlns:a16="http://schemas.microsoft.com/office/drawing/2014/main" id="{271CA770-1F65-4E7F-AA3F-5ACC2FF24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625" y="3759200"/>
              <a:ext cx="109538" cy="61913"/>
            </a:xfrm>
            <a:custGeom>
              <a:avLst/>
              <a:gdLst>
                <a:gd name="T0" fmla="*/ 0 w 29"/>
                <a:gd name="T1" fmla="*/ 119790046 h 16"/>
                <a:gd name="T2" fmla="*/ 299609093 w 29"/>
                <a:gd name="T3" fmla="*/ 239576223 h 16"/>
                <a:gd name="T4" fmla="*/ 413743912 w 29"/>
                <a:gd name="T5" fmla="*/ 119790046 h 16"/>
                <a:gd name="T6" fmla="*/ 299609093 w 29"/>
                <a:gd name="T7" fmla="*/ 0 h 16"/>
                <a:gd name="T8" fmla="*/ 0 w 29"/>
                <a:gd name="T9" fmla="*/ 11979004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" h="16">
                  <a:moveTo>
                    <a:pt x="0" y="8"/>
                  </a:moveTo>
                  <a:cubicBezTo>
                    <a:pt x="0" y="8"/>
                    <a:pt x="17" y="16"/>
                    <a:pt x="21" y="16"/>
                  </a:cubicBezTo>
                  <a:cubicBezTo>
                    <a:pt x="26" y="16"/>
                    <a:pt x="29" y="13"/>
                    <a:pt x="29" y="8"/>
                  </a:cubicBezTo>
                  <a:cubicBezTo>
                    <a:pt x="29" y="4"/>
                    <a:pt x="26" y="0"/>
                    <a:pt x="21" y="0"/>
                  </a:cubicBezTo>
                  <a:cubicBezTo>
                    <a:pt x="17" y="0"/>
                    <a:pt x="0" y="8"/>
                    <a:pt x="0" y="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9" name="Oval 146">
              <a:extLst>
                <a:ext uri="{FF2B5EF4-FFF2-40B4-BE49-F238E27FC236}">
                  <a16:creationId xmlns:a16="http://schemas.microsoft.com/office/drawing/2014/main" id="{3696CA1D-F19E-4254-8593-6C8DCF45B0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813" y="3767138"/>
              <a:ext cx="49213" cy="49213"/>
            </a:xfrm>
            <a:prstGeom prst="ellipse">
              <a:avLst/>
            </a:prstGeom>
            <a:solidFill>
              <a:schemeClr val="accent6"/>
            </a:solidFill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0" name="Rectangle 147">
              <a:extLst>
                <a:ext uri="{FF2B5EF4-FFF2-40B4-BE49-F238E27FC236}">
                  <a16:creationId xmlns:a16="http://schemas.microsoft.com/office/drawing/2014/main" id="{DB8DAF29-75DC-4BA3-A627-B89348ECE8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688" y="3790950"/>
              <a:ext cx="19050" cy="38100"/>
            </a:xfrm>
            <a:prstGeom prst="rect">
              <a:avLst/>
            </a:prstGeom>
            <a:solidFill>
              <a:schemeClr val="accent6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1" name="Rectangle 148">
              <a:extLst>
                <a:ext uri="{FF2B5EF4-FFF2-40B4-BE49-F238E27FC236}">
                  <a16:creationId xmlns:a16="http://schemas.microsoft.com/office/drawing/2014/main" id="{0F66153A-6116-4C11-8B60-FE2C841E4C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250" y="4033838"/>
              <a:ext cx="92075" cy="3492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32" name="Freeform 149">
              <a:extLst>
                <a:ext uri="{FF2B5EF4-FFF2-40B4-BE49-F238E27FC236}">
                  <a16:creationId xmlns:a16="http://schemas.microsoft.com/office/drawing/2014/main" id="{C9AEF384-3A46-496A-8854-18AD91D9B9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3" y="3916363"/>
              <a:ext cx="103187" cy="106362"/>
            </a:xfrm>
            <a:custGeom>
              <a:avLst/>
              <a:gdLst>
                <a:gd name="T0" fmla="*/ 91723 w 27"/>
                <a:gd name="T1" fmla="*/ 45584 h 28"/>
                <a:gd name="T2" fmla="*/ 103188 w 27"/>
                <a:gd name="T3" fmla="*/ 0 h 28"/>
                <a:gd name="T4" fmla="*/ 61148 w 27"/>
                <a:gd name="T5" fmla="*/ 0 h 28"/>
                <a:gd name="T6" fmla="*/ 0 w 27"/>
                <a:gd name="T7" fmla="*/ 60779 h 28"/>
                <a:gd name="T8" fmla="*/ 0 w 27"/>
                <a:gd name="T9" fmla="*/ 106363 h 28"/>
                <a:gd name="T10" fmla="*/ 68792 w 27"/>
                <a:gd name="T11" fmla="*/ 106363 h 28"/>
                <a:gd name="T12" fmla="*/ 68792 w 27"/>
                <a:gd name="T13" fmla="*/ 91168 h 28"/>
                <a:gd name="T14" fmla="*/ 91723 w 27"/>
                <a:gd name="T15" fmla="*/ 68376 h 28"/>
                <a:gd name="T16" fmla="*/ 95544 w 27"/>
                <a:gd name="T17" fmla="*/ 68376 h 28"/>
                <a:gd name="T18" fmla="*/ 91723 w 27"/>
                <a:gd name="T19" fmla="*/ 45584 h 2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" h="28">
                  <a:moveTo>
                    <a:pt x="24" y="12"/>
                  </a:moveTo>
                  <a:cubicBezTo>
                    <a:pt x="24" y="8"/>
                    <a:pt x="25" y="4"/>
                    <a:pt x="2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0"/>
                    <a:pt x="21" y="18"/>
                    <a:pt x="24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4" y="16"/>
                    <a:pt x="24" y="14"/>
                    <a:pt x="24" y="12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" name="Freeform 150">
              <a:extLst>
                <a:ext uri="{FF2B5EF4-FFF2-40B4-BE49-F238E27FC236}">
                  <a16:creationId xmlns:a16="http://schemas.microsoft.com/office/drawing/2014/main" id="{F3C44189-E886-4039-99DA-6923D9A1E1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876" y="3916363"/>
              <a:ext cx="38100" cy="68262"/>
            </a:xfrm>
            <a:custGeom>
              <a:avLst/>
              <a:gdLst>
                <a:gd name="T0" fmla="*/ 0 w 10"/>
                <a:gd name="T1" fmla="*/ 0 h 18"/>
                <a:gd name="T2" fmla="*/ 7620 w 10"/>
                <a:gd name="T3" fmla="*/ 45509 h 18"/>
                <a:gd name="T4" fmla="*/ 7620 w 10"/>
                <a:gd name="T5" fmla="*/ 68263 h 18"/>
                <a:gd name="T6" fmla="*/ 38100 w 10"/>
                <a:gd name="T7" fmla="*/ 68263 h 18"/>
                <a:gd name="T8" fmla="*/ 38100 w 10"/>
                <a:gd name="T9" fmla="*/ 0 h 18"/>
                <a:gd name="T10" fmla="*/ 0 w 10"/>
                <a:gd name="T11" fmla="*/ 0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" h="18">
                  <a:moveTo>
                    <a:pt x="0" y="0"/>
                  </a:moveTo>
                  <a:cubicBezTo>
                    <a:pt x="1" y="4"/>
                    <a:pt x="2" y="8"/>
                    <a:pt x="2" y="12"/>
                  </a:cubicBezTo>
                  <a:cubicBezTo>
                    <a:pt x="2" y="14"/>
                    <a:pt x="2" y="16"/>
                    <a:pt x="2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4" name="Freeform 151">
              <a:extLst>
                <a:ext uri="{FF2B5EF4-FFF2-40B4-BE49-F238E27FC236}">
                  <a16:creationId xmlns:a16="http://schemas.microsoft.com/office/drawing/2014/main" id="{02DC2661-E801-4B5B-BBE7-6C83CAB9AD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550" y="3892550"/>
              <a:ext cx="182563" cy="138113"/>
            </a:xfrm>
            <a:custGeom>
              <a:avLst/>
              <a:gdLst>
                <a:gd name="T0" fmla="*/ 182563 w 48"/>
                <a:gd name="T1" fmla="*/ 69057 h 36"/>
                <a:gd name="T2" fmla="*/ 148332 w 48"/>
                <a:gd name="T3" fmla="*/ 0 h 36"/>
                <a:gd name="T4" fmla="*/ 34231 w 48"/>
                <a:gd name="T5" fmla="*/ 0 h 36"/>
                <a:gd name="T6" fmla="*/ 0 w 48"/>
                <a:gd name="T7" fmla="*/ 69057 h 36"/>
                <a:gd name="T8" fmla="*/ 34231 w 48"/>
                <a:gd name="T9" fmla="*/ 138113 h 36"/>
                <a:gd name="T10" fmla="*/ 152136 w 48"/>
                <a:gd name="T11" fmla="*/ 138113 h 36"/>
                <a:gd name="T12" fmla="*/ 182563 w 48"/>
                <a:gd name="T13" fmla="*/ 69057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36">
                  <a:moveTo>
                    <a:pt x="48" y="18"/>
                  </a:moveTo>
                  <a:cubicBezTo>
                    <a:pt x="48" y="11"/>
                    <a:pt x="44" y="4"/>
                    <a:pt x="3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4"/>
                    <a:pt x="0" y="11"/>
                    <a:pt x="0" y="18"/>
                  </a:cubicBezTo>
                  <a:cubicBezTo>
                    <a:pt x="0" y="25"/>
                    <a:pt x="4" y="32"/>
                    <a:pt x="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5" y="32"/>
                    <a:pt x="48" y="25"/>
                    <a:pt x="48" y="1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" name="Freeform 152">
              <a:extLst>
                <a:ext uri="{FF2B5EF4-FFF2-40B4-BE49-F238E27FC236}">
                  <a16:creationId xmlns:a16="http://schemas.microsoft.com/office/drawing/2014/main" id="{EA0EA314-0FA7-44F0-9AF6-853411E512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075" y="4090988"/>
              <a:ext cx="95250" cy="149225"/>
            </a:xfrm>
            <a:custGeom>
              <a:avLst/>
              <a:gdLst>
                <a:gd name="T0" fmla="*/ 0 w 25"/>
                <a:gd name="T1" fmla="*/ 103310 h 39"/>
                <a:gd name="T2" fmla="*/ 49530 w 25"/>
                <a:gd name="T3" fmla="*/ 149225 h 39"/>
                <a:gd name="T4" fmla="*/ 95250 w 25"/>
                <a:gd name="T5" fmla="*/ 103310 h 39"/>
                <a:gd name="T6" fmla="*/ 53340 w 25"/>
                <a:gd name="T7" fmla="*/ 0 h 39"/>
                <a:gd name="T8" fmla="*/ 45720 w 25"/>
                <a:gd name="T9" fmla="*/ 0 h 39"/>
                <a:gd name="T10" fmla="*/ 0 w 25"/>
                <a:gd name="T11" fmla="*/ 103310 h 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39">
                  <a:moveTo>
                    <a:pt x="0" y="27"/>
                  </a:moveTo>
                  <a:cubicBezTo>
                    <a:pt x="0" y="34"/>
                    <a:pt x="6" y="39"/>
                    <a:pt x="13" y="39"/>
                  </a:cubicBezTo>
                  <a:cubicBezTo>
                    <a:pt x="20" y="39"/>
                    <a:pt x="25" y="34"/>
                    <a:pt x="25" y="27"/>
                  </a:cubicBezTo>
                  <a:cubicBezTo>
                    <a:pt x="25" y="21"/>
                    <a:pt x="17" y="6"/>
                    <a:pt x="14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9" y="6"/>
                    <a:pt x="0" y="21"/>
                    <a:pt x="0" y="27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6" name="Freeform 697">
            <a:extLst>
              <a:ext uri="{FF2B5EF4-FFF2-40B4-BE49-F238E27FC236}">
                <a16:creationId xmlns:a16="http://schemas.microsoft.com/office/drawing/2014/main" id="{C0A1928B-6AD8-4DF4-B829-2B35FD637B13}"/>
              </a:ext>
            </a:extLst>
          </p:cNvPr>
          <p:cNvSpPr>
            <a:spLocks/>
          </p:cNvSpPr>
          <p:nvPr/>
        </p:nvSpPr>
        <p:spPr bwMode="auto">
          <a:xfrm>
            <a:off x="8374113" y="1489385"/>
            <a:ext cx="212725" cy="407988"/>
          </a:xfrm>
          <a:custGeom>
            <a:avLst/>
            <a:gdLst>
              <a:gd name="T0" fmla="*/ 0 w 134"/>
              <a:gd name="T1" fmla="*/ 362902945 h 257"/>
              <a:gd name="T2" fmla="*/ 156249688 w 134"/>
              <a:gd name="T3" fmla="*/ 362902945 h 257"/>
              <a:gd name="T4" fmla="*/ 100806250 w 134"/>
              <a:gd name="T5" fmla="*/ 647681744 h 257"/>
              <a:gd name="T6" fmla="*/ 337700938 w 134"/>
              <a:gd name="T7" fmla="*/ 279738480 h 257"/>
              <a:gd name="T8" fmla="*/ 204133450 w 134"/>
              <a:gd name="T9" fmla="*/ 279738480 h 257"/>
              <a:gd name="T10" fmla="*/ 259576888 w 134"/>
              <a:gd name="T11" fmla="*/ 0 h 257"/>
              <a:gd name="T12" fmla="*/ 0 w 134"/>
              <a:gd name="T13" fmla="*/ 362902945 h 25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4" h="257">
                <a:moveTo>
                  <a:pt x="0" y="144"/>
                </a:moveTo>
                <a:lnTo>
                  <a:pt x="62" y="144"/>
                </a:lnTo>
                <a:lnTo>
                  <a:pt x="40" y="257"/>
                </a:lnTo>
                <a:lnTo>
                  <a:pt x="134" y="111"/>
                </a:lnTo>
                <a:lnTo>
                  <a:pt x="81" y="111"/>
                </a:lnTo>
                <a:lnTo>
                  <a:pt x="103" y="0"/>
                </a:lnTo>
                <a:lnTo>
                  <a:pt x="0" y="144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37" name="Elemento grafico 36">
            <a:extLst>
              <a:ext uri="{FF2B5EF4-FFF2-40B4-BE49-F238E27FC236}">
                <a16:creationId xmlns:a16="http://schemas.microsoft.com/office/drawing/2014/main" id="{DE69332D-9344-4BDC-BAC4-768461E718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0187" y="2059540"/>
            <a:ext cx="192363" cy="325185"/>
          </a:xfrm>
          <a:prstGeom prst="rect">
            <a:avLst/>
          </a:prstGeom>
        </p:spPr>
      </p:pic>
      <p:pic>
        <p:nvPicPr>
          <p:cNvPr id="38" name="Elemento grafico 37">
            <a:extLst>
              <a:ext uri="{FF2B5EF4-FFF2-40B4-BE49-F238E27FC236}">
                <a16:creationId xmlns:a16="http://schemas.microsoft.com/office/drawing/2014/main" id="{174EB7C4-3E30-4FEB-8354-12379BFCB2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24908" y="929517"/>
            <a:ext cx="502920" cy="440055"/>
          </a:xfrm>
          <a:prstGeom prst="rect">
            <a:avLst/>
          </a:prstGeom>
        </p:spPr>
      </p:pic>
      <p:sp>
        <p:nvSpPr>
          <p:cNvPr id="39" name="Doppia parentesi quadra 38">
            <a:extLst>
              <a:ext uri="{FF2B5EF4-FFF2-40B4-BE49-F238E27FC236}">
                <a16:creationId xmlns:a16="http://schemas.microsoft.com/office/drawing/2014/main" id="{9B2F0D3B-5A21-4C0F-ABA1-192E6BDEF6BF}"/>
              </a:ext>
            </a:extLst>
          </p:cNvPr>
          <p:cNvSpPr/>
          <p:nvPr/>
        </p:nvSpPr>
        <p:spPr>
          <a:xfrm>
            <a:off x="8159701" y="1392645"/>
            <a:ext cx="644656" cy="2141220"/>
          </a:xfrm>
          <a:prstGeom prst="bracketPair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Rectangle 2">
            <a:extLst>
              <a:ext uri="{FF2B5EF4-FFF2-40B4-BE49-F238E27FC236}">
                <a16:creationId xmlns:a16="http://schemas.microsoft.com/office/drawing/2014/main" id="{2EBEAA4D-A1B4-43CB-AF71-68AB048C7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itolo 2">
            <a:extLst>
              <a:ext uri="{FF2B5EF4-FFF2-40B4-BE49-F238E27FC236}">
                <a16:creationId xmlns:a16="http://schemas.microsoft.com/office/drawing/2014/main" id="{A7D57D0C-E628-41E7-BF79-8BAB8D685052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2. Efficientamento energetico</a:t>
            </a:r>
            <a:endParaRPr lang="it-IT" sz="1600" b="0" dirty="0">
              <a:solidFill>
                <a:srgbClr val="7778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441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LOGO_EDIS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10" name="Segnaposto numero diapositiva 4"/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28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AC90BB3-0E1A-475C-88FD-C965F73E96A1}"/>
              </a:ext>
            </a:extLst>
          </p:cNvPr>
          <p:cNvSpPr txBox="1"/>
          <p:nvPr/>
        </p:nvSpPr>
        <p:spPr>
          <a:xfrm>
            <a:off x="303863" y="1007543"/>
            <a:ext cx="8055656" cy="2769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b="1" dirty="0">
                <a:solidFill>
                  <a:schemeClr val="accent1"/>
                </a:solidFill>
                <a:latin typeface="Arial" panose="020B0604020202020204" pitchFamily="34" charset="0"/>
              </a:rPr>
              <a:t>UE: intensità energetica in alcuni paesi periodo 1995-2018 </a:t>
            </a:r>
            <a:r>
              <a:rPr lang="it-IT" sz="1200" b="1" dirty="0">
                <a:solidFill>
                  <a:schemeClr val="accent1"/>
                </a:solidFill>
                <a:latin typeface="Arial" panose="020B0604020202020204" pitchFamily="34" charset="0"/>
              </a:rPr>
              <a:t>(</a:t>
            </a:r>
            <a:r>
              <a:rPr lang="it-IT" sz="1200" b="1" dirty="0" err="1">
                <a:solidFill>
                  <a:schemeClr val="accent1"/>
                </a:solidFill>
                <a:latin typeface="Arial" panose="020B0604020202020204" pitchFamily="34" charset="0"/>
              </a:rPr>
              <a:t>tep</a:t>
            </a:r>
            <a:r>
              <a:rPr lang="it-IT" sz="1200" b="1" dirty="0">
                <a:solidFill>
                  <a:schemeClr val="accent1"/>
                </a:solidFill>
                <a:latin typeface="Arial" panose="020B0604020202020204" pitchFamily="34" charset="0"/>
              </a:rPr>
              <a:t> / M€2015)</a:t>
            </a:r>
            <a:endParaRPr lang="it-IT" b="1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A5F4C74-6940-49AB-8729-F0A40E710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14" y="1377601"/>
            <a:ext cx="7187482" cy="3258981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1F5DD33F-45D8-4B46-AE30-F592AD4EDD81}"/>
              </a:ext>
            </a:extLst>
          </p:cNvPr>
          <p:cNvSpPr/>
          <p:nvPr/>
        </p:nvSpPr>
        <p:spPr>
          <a:xfrm rot="16200000">
            <a:off x="-285459" y="2832374"/>
            <a:ext cx="12282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tep</a:t>
            </a:r>
            <a:r>
              <a:rPr lang="it-IT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M€2015</a:t>
            </a: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511F8770-65FD-4D29-AFE4-483A07C3CFA8}"/>
              </a:ext>
            </a:extLst>
          </p:cNvPr>
          <p:cNvGrpSpPr/>
          <p:nvPr/>
        </p:nvGrpSpPr>
        <p:grpSpPr>
          <a:xfrm>
            <a:off x="8298444" y="3050188"/>
            <a:ext cx="364363" cy="346755"/>
            <a:chOff x="6084888" y="1784350"/>
            <a:chExt cx="4697412" cy="4470400"/>
          </a:xfrm>
          <a:noFill/>
        </p:grpSpPr>
        <p:grpSp>
          <p:nvGrpSpPr>
            <p:cNvPr id="13" name="Group 128">
              <a:extLst>
                <a:ext uri="{FF2B5EF4-FFF2-40B4-BE49-F238E27FC236}">
                  <a16:creationId xmlns:a16="http://schemas.microsoft.com/office/drawing/2014/main" id="{5F7E811A-E038-41E1-A5B6-00E97F8FE7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01025" y="3819525"/>
              <a:ext cx="2581275" cy="2435225"/>
              <a:chOff x="8201025" y="3819525"/>
              <a:chExt cx="2581275" cy="2435225"/>
            </a:xfrm>
            <a:grpFill/>
          </p:grpSpPr>
          <p:sp>
            <p:nvSpPr>
              <p:cNvPr id="22" name="Freeform 6">
                <a:extLst>
                  <a:ext uri="{FF2B5EF4-FFF2-40B4-BE49-F238E27FC236}">
                    <a16:creationId xmlns:a16="http://schemas.microsoft.com/office/drawing/2014/main" id="{48D7F6D8-5362-44A4-ACE5-5A2E1ACE41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4350" y="3819525"/>
                <a:ext cx="1377950" cy="2211387"/>
              </a:xfrm>
              <a:custGeom>
                <a:avLst/>
                <a:gdLst>
                  <a:gd name="T0" fmla="*/ 639491 w 362"/>
                  <a:gd name="T1" fmla="*/ 2211387 h 580"/>
                  <a:gd name="T2" fmla="*/ 597619 w 362"/>
                  <a:gd name="T3" fmla="*/ 1429776 h 580"/>
                  <a:gd name="T4" fmla="*/ 0 w 362"/>
                  <a:gd name="T5" fmla="*/ 392712 h 580"/>
                  <a:gd name="T6" fmla="*/ 681362 w 362"/>
                  <a:gd name="T7" fmla="*/ 0 h 580"/>
                  <a:gd name="T8" fmla="*/ 1271368 w 362"/>
                  <a:gd name="T9" fmla="*/ 1021813 h 580"/>
                  <a:gd name="T10" fmla="*/ 1377950 w 362"/>
                  <a:gd name="T11" fmla="*/ 1418338 h 580"/>
                  <a:gd name="T12" fmla="*/ 1271368 w 362"/>
                  <a:gd name="T13" fmla="*/ 1818675 h 580"/>
                  <a:gd name="T14" fmla="*/ 639491 w 362"/>
                  <a:gd name="T15" fmla="*/ 2211387 h 58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62" h="580">
                    <a:moveTo>
                      <a:pt x="168" y="580"/>
                    </a:moveTo>
                    <a:cubicBezTo>
                      <a:pt x="236" y="494"/>
                      <a:pt x="195" y="441"/>
                      <a:pt x="157" y="375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334" y="268"/>
                      <a:pt x="334" y="268"/>
                      <a:pt x="334" y="268"/>
                    </a:cubicBezTo>
                    <a:cubicBezTo>
                      <a:pt x="352" y="300"/>
                      <a:pt x="362" y="336"/>
                      <a:pt x="362" y="372"/>
                    </a:cubicBezTo>
                    <a:cubicBezTo>
                      <a:pt x="362" y="408"/>
                      <a:pt x="352" y="444"/>
                      <a:pt x="334" y="477"/>
                    </a:cubicBezTo>
                    <a:cubicBezTo>
                      <a:pt x="299" y="537"/>
                      <a:pt x="237" y="575"/>
                      <a:pt x="168" y="58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3" name="Freeform 7">
                <a:extLst>
                  <a:ext uri="{FF2B5EF4-FFF2-40B4-BE49-F238E27FC236}">
                    <a16:creationId xmlns:a16="http://schemas.microsoft.com/office/drawing/2014/main" id="{4275ABD4-B8E0-4CAB-BCD2-70431E14D3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1025" y="4997450"/>
                <a:ext cx="1965325" cy="1257300"/>
              </a:xfrm>
              <a:custGeom>
                <a:avLst/>
                <a:gdLst>
                  <a:gd name="T0" fmla="*/ 1721564 w 516"/>
                  <a:gd name="T1" fmla="*/ 1036320 h 330"/>
                  <a:gd name="T2" fmla="*/ 1767269 w 516"/>
                  <a:gd name="T3" fmla="*/ 975360 h 330"/>
                  <a:gd name="T4" fmla="*/ 1755843 w 516"/>
                  <a:gd name="T5" fmla="*/ 358140 h 330"/>
                  <a:gd name="T6" fmla="*/ 1691094 w 516"/>
                  <a:gd name="T7" fmla="*/ 251460 h 330"/>
                  <a:gd name="T8" fmla="*/ 609403 w 516"/>
                  <a:gd name="T9" fmla="*/ 251460 h 330"/>
                  <a:gd name="T10" fmla="*/ 609403 w 516"/>
                  <a:gd name="T11" fmla="*/ 0 h 330"/>
                  <a:gd name="T12" fmla="*/ 0 w 516"/>
                  <a:gd name="T13" fmla="*/ 643890 h 330"/>
                  <a:gd name="T14" fmla="*/ 609403 w 516"/>
                  <a:gd name="T15" fmla="*/ 1257300 h 330"/>
                  <a:gd name="T16" fmla="*/ 609403 w 516"/>
                  <a:gd name="T17" fmla="*/ 1036320 h 330"/>
                  <a:gd name="T18" fmla="*/ 1721564 w 516"/>
                  <a:gd name="T19" fmla="*/ 1036320 h 3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16" h="330">
                    <a:moveTo>
                      <a:pt x="452" y="272"/>
                    </a:moveTo>
                    <a:cubicBezTo>
                      <a:pt x="464" y="256"/>
                      <a:pt x="464" y="256"/>
                      <a:pt x="464" y="256"/>
                    </a:cubicBezTo>
                    <a:cubicBezTo>
                      <a:pt x="516" y="189"/>
                      <a:pt x="494" y="151"/>
                      <a:pt x="461" y="94"/>
                    </a:cubicBezTo>
                    <a:cubicBezTo>
                      <a:pt x="460" y="93"/>
                      <a:pt x="454" y="82"/>
                      <a:pt x="444" y="66"/>
                    </a:cubicBezTo>
                    <a:cubicBezTo>
                      <a:pt x="160" y="66"/>
                      <a:pt x="160" y="66"/>
                      <a:pt x="160" y="66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160" y="330"/>
                      <a:pt x="160" y="330"/>
                      <a:pt x="160" y="330"/>
                    </a:cubicBezTo>
                    <a:cubicBezTo>
                      <a:pt x="160" y="272"/>
                      <a:pt x="160" y="272"/>
                      <a:pt x="160" y="272"/>
                    </a:cubicBezTo>
                    <a:lnTo>
                      <a:pt x="452" y="27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6" name="Group 127">
              <a:extLst>
                <a:ext uri="{FF2B5EF4-FFF2-40B4-BE49-F238E27FC236}">
                  <a16:creationId xmlns:a16="http://schemas.microsoft.com/office/drawing/2014/main" id="{7C1A6460-9CC3-4238-A16E-C1F36652F5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84888" y="3500438"/>
              <a:ext cx="2009775" cy="2544762"/>
              <a:chOff x="6084888" y="3500438"/>
              <a:chExt cx="2009775" cy="2544762"/>
            </a:xfrm>
            <a:grpFill/>
          </p:grpSpPr>
          <p:sp>
            <p:nvSpPr>
              <p:cNvPr id="20" name="Freeform 8">
                <a:extLst>
                  <a:ext uri="{FF2B5EF4-FFF2-40B4-BE49-F238E27FC236}">
                    <a16:creationId xmlns:a16="http://schemas.microsoft.com/office/drawing/2014/main" id="{A3ADFA69-42BC-4934-B6D2-518E16FEC2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4888" y="4902200"/>
                <a:ext cx="2009775" cy="1143000"/>
              </a:xfrm>
              <a:custGeom>
                <a:avLst/>
                <a:gdLst>
                  <a:gd name="T0" fmla="*/ 114192 w 528"/>
                  <a:gd name="T1" fmla="*/ 0 h 300"/>
                  <a:gd name="T2" fmla="*/ 814568 w 528"/>
                  <a:gd name="T3" fmla="*/ 354330 h 300"/>
                  <a:gd name="T4" fmla="*/ 2009775 w 528"/>
                  <a:gd name="T5" fmla="*/ 354330 h 300"/>
                  <a:gd name="T6" fmla="*/ 2009775 w 528"/>
                  <a:gd name="T7" fmla="*/ 1143000 h 300"/>
                  <a:gd name="T8" fmla="*/ 829793 w 528"/>
                  <a:gd name="T9" fmla="*/ 1143000 h 300"/>
                  <a:gd name="T10" fmla="*/ 430122 w 528"/>
                  <a:gd name="T11" fmla="*/ 1036320 h 300"/>
                  <a:gd name="T12" fmla="*/ 140837 w 528"/>
                  <a:gd name="T13" fmla="*/ 742950 h 300"/>
                  <a:gd name="T14" fmla="*/ 114192 w 528"/>
                  <a:gd name="T15" fmla="*/ 0 h 3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28" h="300">
                    <a:moveTo>
                      <a:pt x="30" y="0"/>
                    </a:moveTo>
                    <a:cubicBezTo>
                      <a:pt x="71" y="102"/>
                      <a:pt x="138" y="93"/>
                      <a:pt x="214" y="93"/>
                    </a:cubicBezTo>
                    <a:cubicBezTo>
                      <a:pt x="528" y="93"/>
                      <a:pt x="528" y="93"/>
                      <a:pt x="528" y="93"/>
                    </a:cubicBezTo>
                    <a:cubicBezTo>
                      <a:pt x="528" y="300"/>
                      <a:pt x="528" y="300"/>
                      <a:pt x="528" y="300"/>
                    </a:cubicBezTo>
                    <a:cubicBezTo>
                      <a:pt x="218" y="300"/>
                      <a:pt x="218" y="300"/>
                      <a:pt x="218" y="300"/>
                    </a:cubicBezTo>
                    <a:cubicBezTo>
                      <a:pt x="180" y="300"/>
                      <a:pt x="145" y="290"/>
                      <a:pt x="113" y="272"/>
                    </a:cubicBezTo>
                    <a:cubicBezTo>
                      <a:pt x="82" y="254"/>
                      <a:pt x="56" y="228"/>
                      <a:pt x="37" y="195"/>
                    </a:cubicBezTo>
                    <a:cubicBezTo>
                      <a:pt x="2" y="135"/>
                      <a:pt x="0" y="62"/>
                      <a:pt x="3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" name="Freeform 9">
                <a:extLst>
                  <a:ext uri="{FF2B5EF4-FFF2-40B4-BE49-F238E27FC236}">
                    <a16:creationId xmlns:a16="http://schemas.microsoft.com/office/drawing/2014/main" id="{7577B9C0-A818-452B-9E3A-D979BC10F8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9513" y="3500438"/>
                <a:ext cx="1450975" cy="1665287"/>
              </a:xfrm>
              <a:custGeom>
                <a:avLst/>
                <a:gdLst>
                  <a:gd name="T0" fmla="*/ 0 w 381"/>
                  <a:gd name="T1" fmla="*/ 1295647 h 437"/>
                  <a:gd name="T2" fmla="*/ 26658 w 381"/>
                  <a:gd name="T3" fmla="*/ 1368050 h 437"/>
                  <a:gd name="T4" fmla="*/ 533167 w 381"/>
                  <a:gd name="T5" fmla="*/ 1665287 h 437"/>
                  <a:gd name="T6" fmla="*/ 693117 w 381"/>
                  <a:gd name="T7" fmla="*/ 1665287 h 437"/>
                  <a:gd name="T8" fmla="*/ 1233900 w 381"/>
                  <a:gd name="T9" fmla="*/ 724038 h 437"/>
                  <a:gd name="T10" fmla="*/ 1450975 w 381"/>
                  <a:gd name="T11" fmla="*/ 849792 h 437"/>
                  <a:gd name="T12" fmla="*/ 1195817 w 381"/>
                  <a:gd name="T13" fmla="*/ 0 h 437"/>
                  <a:gd name="T14" fmla="*/ 361792 w 381"/>
                  <a:gd name="T15" fmla="*/ 221022 h 437"/>
                  <a:gd name="T16" fmla="*/ 556017 w 381"/>
                  <a:gd name="T17" fmla="*/ 331533 h 437"/>
                  <a:gd name="T18" fmla="*/ 0 w 381"/>
                  <a:gd name="T19" fmla="*/ 1295647 h 43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81" h="437">
                    <a:moveTo>
                      <a:pt x="0" y="340"/>
                    </a:moveTo>
                    <a:cubicBezTo>
                      <a:pt x="7" y="359"/>
                      <a:pt x="7" y="359"/>
                      <a:pt x="7" y="359"/>
                    </a:cubicBezTo>
                    <a:cubicBezTo>
                      <a:pt x="37" y="433"/>
                      <a:pt x="77" y="437"/>
                      <a:pt x="140" y="437"/>
                    </a:cubicBezTo>
                    <a:cubicBezTo>
                      <a:pt x="182" y="437"/>
                      <a:pt x="182" y="437"/>
                      <a:pt x="182" y="437"/>
                    </a:cubicBezTo>
                    <a:cubicBezTo>
                      <a:pt x="324" y="190"/>
                      <a:pt x="324" y="190"/>
                      <a:pt x="324" y="190"/>
                    </a:cubicBezTo>
                    <a:cubicBezTo>
                      <a:pt x="381" y="223"/>
                      <a:pt x="381" y="223"/>
                      <a:pt x="381" y="223"/>
                    </a:cubicBezTo>
                    <a:cubicBezTo>
                      <a:pt x="314" y="0"/>
                      <a:pt x="314" y="0"/>
                      <a:pt x="314" y="0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146" y="87"/>
                      <a:pt x="146" y="87"/>
                      <a:pt x="146" y="87"/>
                    </a:cubicBezTo>
                    <a:lnTo>
                      <a:pt x="0" y="34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7" name="Group 30">
              <a:extLst>
                <a:ext uri="{FF2B5EF4-FFF2-40B4-BE49-F238E27FC236}">
                  <a16:creationId xmlns:a16="http://schemas.microsoft.com/office/drawing/2014/main" id="{10E4F0C6-2DA7-4BE1-B173-AFDBDF0176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61213" y="1784350"/>
              <a:ext cx="2746375" cy="2143125"/>
              <a:chOff x="7161213" y="1784350"/>
              <a:chExt cx="2746375" cy="2143125"/>
            </a:xfrm>
            <a:grpFill/>
          </p:grpSpPr>
          <p:sp>
            <p:nvSpPr>
              <p:cNvPr id="18" name="Freeform 10">
                <a:extLst>
                  <a:ext uri="{FF2B5EF4-FFF2-40B4-BE49-F238E27FC236}">
                    <a16:creationId xmlns:a16="http://schemas.microsoft.com/office/drawing/2014/main" id="{8855F833-1F53-4BBE-8FDD-9DF0F3AB1A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1213" y="1784350"/>
                <a:ext cx="1938338" cy="1814512"/>
              </a:xfrm>
              <a:custGeom>
                <a:avLst/>
                <a:gdLst>
                  <a:gd name="T0" fmla="*/ 1938338 w 509"/>
                  <a:gd name="T1" fmla="*/ 346892 h 476"/>
                  <a:gd name="T2" fmla="*/ 1279532 w 509"/>
                  <a:gd name="T3" fmla="*/ 777648 h 476"/>
                  <a:gd name="T4" fmla="*/ 681655 w 509"/>
                  <a:gd name="T5" fmla="*/ 1814512 h 476"/>
                  <a:gd name="T6" fmla="*/ 0 w 509"/>
                  <a:gd name="T7" fmla="*/ 1421876 h 476"/>
                  <a:gd name="T8" fmla="*/ 590260 w 509"/>
                  <a:gd name="T9" fmla="*/ 396448 h 476"/>
                  <a:gd name="T10" fmla="*/ 883486 w 509"/>
                  <a:gd name="T11" fmla="*/ 106736 h 476"/>
                  <a:gd name="T12" fmla="*/ 1279532 w 509"/>
                  <a:gd name="T13" fmla="*/ 0 h 476"/>
                  <a:gd name="T14" fmla="*/ 1938338 w 509"/>
                  <a:gd name="T15" fmla="*/ 346892 h 4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09" h="476">
                    <a:moveTo>
                      <a:pt x="509" y="91"/>
                    </a:moveTo>
                    <a:cubicBezTo>
                      <a:pt x="400" y="76"/>
                      <a:pt x="374" y="138"/>
                      <a:pt x="336" y="204"/>
                    </a:cubicBezTo>
                    <a:cubicBezTo>
                      <a:pt x="179" y="476"/>
                      <a:pt x="179" y="476"/>
                      <a:pt x="179" y="476"/>
                    </a:cubicBezTo>
                    <a:cubicBezTo>
                      <a:pt x="0" y="373"/>
                      <a:pt x="0" y="373"/>
                      <a:pt x="0" y="373"/>
                    </a:cubicBezTo>
                    <a:cubicBezTo>
                      <a:pt x="155" y="104"/>
                      <a:pt x="155" y="104"/>
                      <a:pt x="155" y="104"/>
                    </a:cubicBezTo>
                    <a:cubicBezTo>
                      <a:pt x="174" y="72"/>
                      <a:pt x="200" y="46"/>
                      <a:pt x="232" y="28"/>
                    </a:cubicBezTo>
                    <a:cubicBezTo>
                      <a:pt x="263" y="10"/>
                      <a:pt x="299" y="0"/>
                      <a:pt x="336" y="0"/>
                    </a:cubicBezTo>
                    <a:cubicBezTo>
                      <a:pt x="405" y="0"/>
                      <a:pt x="470" y="34"/>
                      <a:pt x="509" y="9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9" name="Freeform 11">
                <a:extLst>
                  <a:ext uri="{FF2B5EF4-FFF2-40B4-BE49-F238E27FC236}">
                    <a16:creationId xmlns:a16="http://schemas.microsoft.com/office/drawing/2014/main" id="{E0B2C866-72ED-4C31-AD89-B0D20DE2EE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94713" y="2219325"/>
                <a:ext cx="1412875" cy="1708150"/>
              </a:xfrm>
              <a:custGeom>
                <a:avLst/>
                <a:gdLst>
                  <a:gd name="T0" fmla="*/ 1222461 w 371"/>
                  <a:gd name="T1" fmla="*/ 983711 h 448"/>
                  <a:gd name="T2" fmla="*/ 666450 w 371"/>
                  <a:gd name="T3" fmla="*/ 19064 h 448"/>
                  <a:gd name="T4" fmla="*/ 590285 w 371"/>
                  <a:gd name="T5" fmla="*/ 7626 h 448"/>
                  <a:gd name="T6" fmla="*/ 487461 w 371"/>
                  <a:gd name="T7" fmla="*/ 0 h 448"/>
                  <a:gd name="T8" fmla="*/ 60933 w 371"/>
                  <a:gd name="T9" fmla="*/ 331717 h 448"/>
                  <a:gd name="T10" fmla="*/ 0 w 371"/>
                  <a:gd name="T11" fmla="*/ 438476 h 448"/>
                  <a:gd name="T12" fmla="*/ 544585 w 371"/>
                  <a:gd name="T13" fmla="*/ 1376433 h 448"/>
                  <a:gd name="T14" fmla="*/ 323705 w 371"/>
                  <a:gd name="T15" fmla="*/ 1502257 h 448"/>
                  <a:gd name="T16" fmla="*/ 1188186 w 371"/>
                  <a:gd name="T17" fmla="*/ 1708150 h 448"/>
                  <a:gd name="T18" fmla="*/ 1412875 w 371"/>
                  <a:gd name="T19" fmla="*/ 873139 h 448"/>
                  <a:gd name="T20" fmla="*/ 1222461 w 371"/>
                  <a:gd name="T21" fmla="*/ 983711 h 4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1" h="448">
                    <a:moveTo>
                      <a:pt x="321" y="258"/>
                    </a:moveTo>
                    <a:cubicBezTo>
                      <a:pt x="175" y="5"/>
                      <a:pt x="175" y="5"/>
                      <a:pt x="175" y="5"/>
                    </a:cubicBezTo>
                    <a:cubicBezTo>
                      <a:pt x="155" y="2"/>
                      <a:pt x="155" y="2"/>
                      <a:pt x="155" y="2"/>
                    </a:cubicBezTo>
                    <a:cubicBezTo>
                      <a:pt x="145" y="1"/>
                      <a:pt x="136" y="0"/>
                      <a:pt x="128" y="0"/>
                    </a:cubicBezTo>
                    <a:cubicBezTo>
                      <a:pt x="66" y="0"/>
                      <a:pt x="46" y="35"/>
                      <a:pt x="16" y="87"/>
                    </a:cubicBezTo>
                    <a:cubicBezTo>
                      <a:pt x="16" y="88"/>
                      <a:pt x="10" y="98"/>
                      <a:pt x="0" y="115"/>
                    </a:cubicBezTo>
                    <a:cubicBezTo>
                      <a:pt x="143" y="361"/>
                      <a:pt x="143" y="361"/>
                      <a:pt x="143" y="361"/>
                    </a:cubicBezTo>
                    <a:cubicBezTo>
                      <a:pt x="85" y="394"/>
                      <a:pt x="85" y="394"/>
                      <a:pt x="85" y="394"/>
                    </a:cubicBezTo>
                    <a:cubicBezTo>
                      <a:pt x="312" y="448"/>
                      <a:pt x="312" y="448"/>
                      <a:pt x="312" y="448"/>
                    </a:cubicBezTo>
                    <a:cubicBezTo>
                      <a:pt x="371" y="229"/>
                      <a:pt x="371" y="229"/>
                      <a:pt x="371" y="229"/>
                    </a:cubicBezTo>
                    <a:lnTo>
                      <a:pt x="321" y="258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24" name="Group 201">
            <a:extLst>
              <a:ext uri="{FF2B5EF4-FFF2-40B4-BE49-F238E27FC236}">
                <a16:creationId xmlns:a16="http://schemas.microsoft.com/office/drawing/2014/main" id="{EE96AF4C-88A0-4368-8D7A-07F8858EF468}"/>
              </a:ext>
            </a:extLst>
          </p:cNvPr>
          <p:cNvGrpSpPr>
            <a:grpSpLocks/>
          </p:cNvGrpSpPr>
          <p:nvPr/>
        </p:nvGrpSpPr>
        <p:grpSpPr bwMode="auto">
          <a:xfrm>
            <a:off x="8340328" y="2572591"/>
            <a:ext cx="324581" cy="366970"/>
            <a:chOff x="727075" y="3759200"/>
            <a:chExt cx="425451" cy="481013"/>
          </a:xfrm>
          <a:noFill/>
        </p:grpSpPr>
        <p:sp>
          <p:nvSpPr>
            <p:cNvPr id="25" name="Rectangle 142">
              <a:extLst>
                <a:ext uri="{FF2B5EF4-FFF2-40B4-BE49-F238E27FC236}">
                  <a16:creationId xmlns:a16="http://schemas.microsoft.com/office/drawing/2014/main" id="{B445F049-EE84-4558-B0E6-787BC70C36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4264" y="3892550"/>
              <a:ext cx="68262" cy="114300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26" name="Rectangle 143">
              <a:extLst>
                <a:ext uri="{FF2B5EF4-FFF2-40B4-BE49-F238E27FC236}">
                  <a16:creationId xmlns:a16="http://schemas.microsoft.com/office/drawing/2014/main" id="{E03FB6DA-91A3-46FF-8CEF-0272AE08A6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425" y="3840163"/>
              <a:ext cx="152400" cy="4127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27" name="Freeform 144">
              <a:extLst>
                <a:ext uri="{FF2B5EF4-FFF2-40B4-BE49-F238E27FC236}">
                  <a16:creationId xmlns:a16="http://schemas.microsoft.com/office/drawing/2014/main" id="{6BE16AFE-AA41-4CA0-87E0-AF3378AFA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325" y="3759200"/>
              <a:ext cx="114300" cy="61913"/>
            </a:xfrm>
            <a:custGeom>
              <a:avLst/>
              <a:gdLst>
                <a:gd name="T0" fmla="*/ 435483000 w 30"/>
                <a:gd name="T1" fmla="*/ 119790046 h 16"/>
                <a:gd name="T2" fmla="*/ 116128800 w 30"/>
                <a:gd name="T3" fmla="*/ 239576223 h 16"/>
                <a:gd name="T4" fmla="*/ 0 w 30"/>
                <a:gd name="T5" fmla="*/ 119790046 h 16"/>
                <a:gd name="T6" fmla="*/ 116128800 w 30"/>
                <a:gd name="T7" fmla="*/ 0 h 16"/>
                <a:gd name="T8" fmla="*/ 435483000 w 30"/>
                <a:gd name="T9" fmla="*/ 11979004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16">
                  <a:moveTo>
                    <a:pt x="30" y="8"/>
                  </a:moveTo>
                  <a:cubicBezTo>
                    <a:pt x="30" y="8"/>
                    <a:pt x="12" y="16"/>
                    <a:pt x="8" y="16"/>
                  </a:cubicBezTo>
                  <a:cubicBezTo>
                    <a:pt x="4" y="16"/>
                    <a:pt x="0" y="13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" y="0"/>
                    <a:pt x="30" y="8"/>
                    <a:pt x="30" y="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8" name="Freeform 145">
              <a:extLst>
                <a:ext uri="{FF2B5EF4-FFF2-40B4-BE49-F238E27FC236}">
                  <a16:creationId xmlns:a16="http://schemas.microsoft.com/office/drawing/2014/main" id="{47B393B5-0B0D-4A91-A83C-0F942386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625" y="3759200"/>
              <a:ext cx="109538" cy="61913"/>
            </a:xfrm>
            <a:custGeom>
              <a:avLst/>
              <a:gdLst>
                <a:gd name="T0" fmla="*/ 0 w 29"/>
                <a:gd name="T1" fmla="*/ 119790046 h 16"/>
                <a:gd name="T2" fmla="*/ 299609093 w 29"/>
                <a:gd name="T3" fmla="*/ 239576223 h 16"/>
                <a:gd name="T4" fmla="*/ 413743912 w 29"/>
                <a:gd name="T5" fmla="*/ 119790046 h 16"/>
                <a:gd name="T6" fmla="*/ 299609093 w 29"/>
                <a:gd name="T7" fmla="*/ 0 h 16"/>
                <a:gd name="T8" fmla="*/ 0 w 29"/>
                <a:gd name="T9" fmla="*/ 11979004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" h="16">
                  <a:moveTo>
                    <a:pt x="0" y="8"/>
                  </a:moveTo>
                  <a:cubicBezTo>
                    <a:pt x="0" y="8"/>
                    <a:pt x="17" y="16"/>
                    <a:pt x="21" y="16"/>
                  </a:cubicBezTo>
                  <a:cubicBezTo>
                    <a:pt x="26" y="16"/>
                    <a:pt x="29" y="13"/>
                    <a:pt x="29" y="8"/>
                  </a:cubicBezTo>
                  <a:cubicBezTo>
                    <a:pt x="29" y="4"/>
                    <a:pt x="26" y="0"/>
                    <a:pt x="21" y="0"/>
                  </a:cubicBezTo>
                  <a:cubicBezTo>
                    <a:pt x="17" y="0"/>
                    <a:pt x="0" y="8"/>
                    <a:pt x="0" y="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9" name="Oval 146">
              <a:extLst>
                <a:ext uri="{FF2B5EF4-FFF2-40B4-BE49-F238E27FC236}">
                  <a16:creationId xmlns:a16="http://schemas.microsoft.com/office/drawing/2014/main" id="{6DCBE834-ECA6-4360-8627-6F087CC900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813" y="3767138"/>
              <a:ext cx="49213" cy="49213"/>
            </a:xfrm>
            <a:prstGeom prst="ellipse">
              <a:avLst/>
            </a:prstGeom>
            <a:solidFill>
              <a:schemeClr val="accent6"/>
            </a:solidFill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0" name="Rectangle 147">
              <a:extLst>
                <a:ext uri="{FF2B5EF4-FFF2-40B4-BE49-F238E27FC236}">
                  <a16:creationId xmlns:a16="http://schemas.microsoft.com/office/drawing/2014/main" id="{7784E532-3DC6-4687-A8FA-CCB14C900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688" y="3790950"/>
              <a:ext cx="19050" cy="38100"/>
            </a:xfrm>
            <a:prstGeom prst="rect">
              <a:avLst/>
            </a:prstGeom>
            <a:solidFill>
              <a:schemeClr val="accent6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1" name="Rectangle 148">
              <a:extLst>
                <a:ext uri="{FF2B5EF4-FFF2-40B4-BE49-F238E27FC236}">
                  <a16:creationId xmlns:a16="http://schemas.microsoft.com/office/drawing/2014/main" id="{0572BD42-4370-4F5F-A07B-2A3210866C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250" y="4033838"/>
              <a:ext cx="92075" cy="3492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32" name="Freeform 149">
              <a:extLst>
                <a:ext uri="{FF2B5EF4-FFF2-40B4-BE49-F238E27FC236}">
                  <a16:creationId xmlns:a16="http://schemas.microsoft.com/office/drawing/2014/main" id="{1534799C-6A97-418B-8850-28DC282BEF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3" y="3916363"/>
              <a:ext cx="103187" cy="106362"/>
            </a:xfrm>
            <a:custGeom>
              <a:avLst/>
              <a:gdLst>
                <a:gd name="T0" fmla="*/ 91723 w 27"/>
                <a:gd name="T1" fmla="*/ 45584 h 28"/>
                <a:gd name="T2" fmla="*/ 103188 w 27"/>
                <a:gd name="T3" fmla="*/ 0 h 28"/>
                <a:gd name="T4" fmla="*/ 61148 w 27"/>
                <a:gd name="T5" fmla="*/ 0 h 28"/>
                <a:gd name="T6" fmla="*/ 0 w 27"/>
                <a:gd name="T7" fmla="*/ 60779 h 28"/>
                <a:gd name="T8" fmla="*/ 0 w 27"/>
                <a:gd name="T9" fmla="*/ 106363 h 28"/>
                <a:gd name="T10" fmla="*/ 68792 w 27"/>
                <a:gd name="T11" fmla="*/ 106363 h 28"/>
                <a:gd name="T12" fmla="*/ 68792 w 27"/>
                <a:gd name="T13" fmla="*/ 91168 h 28"/>
                <a:gd name="T14" fmla="*/ 91723 w 27"/>
                <a:gd name="T15" fmla="*/ 68376 h 28"/>
                <a:gd name="T16" fmla="*/ 95544 w 27"/>
                <a:gd name="T17" fmla="*/ 68376 h 28"/>
                <a:gd name="T18" fmla="*/ 91723 w 27"/>
                <a:gd name="T19" fmla="*/ 45584 h 2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" h="28">
                  <a:moveTo>
                    <a:pt x="24" y="12"/>
                  </a:moveTo>
                  <a:cubicBezTo>
                    <a:pt x="24" y="8"/>
                    <a:pt x="25" y="4"/>
                    <a:pt x="2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0"/>
                    <a:pt x="21" y="18"/>
                    <a:pt x="24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4" y="16"/>
                    <a:pt x="24" y="14"/>
                    <a:pt x="24" y="12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" name="Freeform 150">
              <a:extLst>
                <a:ext uri="{FF2B5EF4-FFF2-40B4-BE49-F238E27FC236}">
                  <a16:creationId xmlns:a16="http://schemas.microsoft.com/office/drawing/2014/main" id="{311900E2-A20A-45FE-8F76-9EA6B6CFD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876" y="3916363"/>
              <a:ext cx="38100" cy="68262"/>
            </a:xfrm>
            <a:custGeom>
              <a:avLst/>
              <a:gdLst>
                <a:gd name="T0" fmla="*/ 0 w 10"/>
                <a:gd name="T1" fmla="*/ 0 h 18"/>
                <a:gd name="T2" fmla="*/ 7620 w 10"/>
                <a:gd name="T3" fmla="*/ 45509 h 18"/>
                <a:gd name="T4" fmla="*/ 7620 w 10"/>
                <a:gd name="T5" fmla="*/ 68263 h 18"/>
                <a:gd name="T6" fmla="*/ 38100 w 10"/>
                <a:gd name="T7" fmla="*/ 68263 h 18"/>
                <a:gd name="T8" fmla="*/ 38100 w 10"/>
                <a:gd name="T9" fmla="*/ 0 h 18"/>
                <a:gd name="T10" fmla="*/ 0 w 10"/>
                <a:gd name="T11" fmla="*/ 0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" h="18">
                  <a:moveTo>
                    <a:pt x="0" y="0"/>
                  </a:moveTo>
                  <a:cubicBezTo>
                    <a:pt x="1" y="4"/>
                    <a:pt x="2" y="8"/>
                    <a:pt x="2" y="12"/>
                  </a:cubicBezTo>
                  <a:cubicBezTo>
                    <a:pt x="2" y="14"/>
                    <a:pt x="2" y="16"/>
                    <a:pt x="2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4" name="Freeform 151">
              <a:extLst>
                <a:ext uri="{FF2B5EF4-FFF2-40B4-BE49-F238E27FC236}">
                  <a16:creationId xmlns:a16="http://schemas.microsoft.com/office/drawing/2014/main" id="{B13B1F7D-EA14-4098-AFA9-3D9AD6E5C85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550" y="3892550"/>
              <a:ext cx="182563" cy="138113"/>
            </a:xfrm>
            <a:custGeom>
              <a:avLst/>
              <a:gdLst>
                <a:gd name="T0" fmla="*/ 182563 w 48"/>
                <a:gd name="T1" fmla="*/ 69057 h 36"/>
                <a:gd name="T2" fmla="*/ 148332 w 48"/>
                <a:gd name="T3" fmla="*/ 0 h 36"/>
                <a:gd name="T4" fmla="*/ 34231 w 48"/>
                <a:gd name="T5" fmla="*/ 0 h 36"/>
                <a:gd name="T6" fmla="*/ 0 w 48"/>
                <a:gd name="T7" fmla="*/ 69057 h 36"/>
                <a:gd name="T8" fmla="*/ 34231 w 48"/>
                <a:gd name="T9" fmla="*/ 138113 h 36"/>
                <a:gd name="T10" fmla="*/ 152136 w 48"/>
                <a:gd name="T11" fmla="*/ 138113 h 36"/>
                <a:gd name="T12" fmla="*/ 182563 w 48"/>
                <a:gd name="T13" fmla="*/ 69057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36">
                  <a:moveTo>
                    <a:pt x="48" y="18"/>
                  </a:moveTo>
                  <a:cubicBezTo>
                    <a:pt x="48" y="11"/>
                    <a:pt x="44" y="4"/>
                    <a:pt x="3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4"/>
                    <a:pt x="0" y="11"/>
                    <a:pt x="0" y="18"/>
                  </a:cubicBezTo>
                  <a:cubicBezTo>
                    <a:pt x="0" y="25"/>
                    <a:pt x="4" y="32"/>
                    <a:pt x="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5" y="32"/>
                    <a:pt x="48" y="25"/>
                    <a:pt x="48" y="1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" name="Freeform 152">
              <a:extLst>
                <a:ext uri="{FF2B5EF4-FFF2-40B4-BE49-F238E27FC236}">
                  <a16:creationId xmlns:a16="http://schemas.microsoft.com/office/drawing/2014/main" id="{AE72D702-7FB2-4C47-8B10-B6B455A4DF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075" y="4090988"/>
              <a:ext cx="95250" cy="149225"/>
            </a:xfrm>
            <a:custGeom>
              <a:avLst/>
              <a:gdLst>
                <a:gd name="T0" fmla="*/ 0 w 25"/>
                <a:gd name="T1" fmla="*/ 103310 h 39"/>
                <a:gd name="T2" fmla="*/ 49530 w 25"/>
                <a:gd name="T3" fmla="*/ 149225 h 39"/>
                <a:gd name="T4" fmla="*/ 95250 w 25"/>
                <a:gd name="T5" fmla="*/ 103310 h 39"/>
                <a:gd name="T6" fmla="*/ 53340 w 25"/>
                <a:gd name="T7" fmla="*/ 0 h 39"/>
                <a:gd name="T8" fmla="*/ 45720 w 25"/>
                <a:gd name="T9" fmla="*/ 0 h 39"/>
                <a:gd name="T10" fmla="*/ 0 w 25"/>
                <a:gd name="T11" fmla="*/ 103310 h 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39">
                  <a:moveTo>
                    <a:pt x="0" y="27"/>
                  </a:moveTo>
                  <a:cubicBezTo>
                    <a:pt x="0" y="34"/>
                    <a:pt x="6" y="39"/>
                    <a:pt x="13" y="39"/>
                  </a:cubicBezTo>
                  <a:cubicBezTo>
                    <a:pt x="20" y="39"/>
                    <a:pt x="25" y="34"/>
                    <a:pt x="25" y="27"/>
                  </a:cubicBezTo>
                  <a:cubicBezTo>
                    <a:pt x="25" y="21"/>
                    <a:pt x="17" y="6"/>
                    <a:pt x="14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9" y="6"/>
                    <a:pt x="0" y="21"/>
                    <a:pt x="0" y="27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6" name="Freeform 697">
            <a:extLst>
              <a:ext uri="{FF2B5EF4-FFF2-40B4-BE49-F238E27FC236}">
                <a16:creationId xmlns:a16="http://schemas.microsoft.com/office/drawing/2014/main" id="{237A1162-0DE3-43E4-A00A-2BFB9B48172A}"/>
              </a:ext>
            </a:extLst>
          </p:cNvPr>
          <p:cNvSpPr>
            <a:spLocks/>
          </p:cNvSpPr>
          <p:nvPr/>
        </p:nvSpPr>
        <p:spPr bwMode="auto">
          <a:xfrm>
            <a:off x="8374113" y="1489385"/>
            <a:ext cx="212725" cy="407988"/>
          </a:xfrm>
          <a:custGeom>
            <a:avLst/>
            <a:gdLst>
              <a:gd name="T0" fmla="*/ 0 w 134"/>
              <a:gd name="T1" fmla="*/ 362902945 h 257"/>
              <a:gd name="T2" fmla="*/ 156249688 w 134"/>
              <a:gd name="T3" fmla="*/ 362902945 h 257"/>
              <a:gd name="T4" fmla="*/ 100806250 w 134"/>
              <a:gd name="T5" fmla="*/ 647681744 h 257"/>
              <a:gd name="T6" fmla="*/ 337700938 w 134"/>
              <a:gd name="T7" fmla="*/ 279738480 h 257"/>
              <a:gd name="T8" fmla="*/ 204133450 w 134"/>
              <a:gd name="T9" fmla="*/ 279738480 h 257"/>
              <a:gd name="T10" fmla="*/ 259576888 w 134"/>
              <a:gd name="T11" fmla="*/ 0 h 257"/>
              <a:gd name="T12" fmla="*/ 0 w 134"/>
              <a:gd name="T13" fmla="*/ 362902945 h 25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4" h="257">
                <a:moveTo>
                  <a:pt x="0" y="144"/>
                </a:moveTo>
                <a:lnTo>
                  <a:pt x="62" y="144"/>
                </a:lnTo>
                <a:lnTo>
                  <a:pt x="40" y="257"/>
                </a:lnTo>
                <a:lnTo>
                  <a:pt x="134" y="111"/>
                </a:lnTo>
                <a:lnTo>
                  <a:pt x="81" y="111"/>
                </a:lnTo>
                <a:lnTo>
                  <a:pt x="103" y="0"/>
                </a:lnTo>
                <a:lnTo>
                  <a:pt x="0" y="144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37" name="Elemento grafico 36">
            <a:extLst>
              <a:ext uri="{FF2B5EF4-FFF2-40B4-BE49-F238E27FC236}">
                <a16:creationId xmlns:a16="http://schemas.microsoft.com/office/drawing/2014/main" id="{B4C5DDA1-348C-4E2F-BAB6-9C42D0F145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0187" y="2059540"/>
            <a:ext cx="192363" cy="325185"/>
          </a:xfrm>
          <a:prstGeom prst="rect">
            <a:avLst/>
          </a:prstGeom>
        </p:spPr>
      </p:pic>
      <p:pic>
        <p:nvPicPr>
          <p:cNvPr id="38" name="Elemento grafico 37">
            <a:extLst>
              <a:ext uri="{FF2B5EF4-FFF2-40B4-BE49-F238E27FC236}">
                <a16:creationId xmlns:a16="http://schemas.microsoft.com/office/drawing/2014/main" id="{933B1DC7-2F89-4F76-81DD-2F1684ED77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24908" y="929517"/>
            <a:ext cx="502920" cy="440055"/>
          </a:xfrm>
          <a:prstGeom prst="rect">
            <a:avLst/>
          </a:prstGeom>
        </p:spPr>
      </p:pic>
      <p:sp>
        <p:nvSpPr>
          <p:cNvPr id="39" name="Doppia parentesi quadra 38">
            <a:extLst>
              <a:ext uri="{FF2B5EF4-FFF2-40B4-BE49-F238E27FC236}">
                <a16:creationId xmlns:a16="http://schemas.microsoft.com/office/drawing/2014/main" id="{F7AC3041-5205-41A7-B938-101031AC3EDF}"/>
              </a:ext>
            </a:extLst>
          </p:cNvPr>
          <p:cNvSpPr/>
          <p:nvPr/>
        </p:nvSpPr>
        <p:spPr>
          <a:xfrm>
            <a:off x="8159701" y="1392645"/>
            <a:ext cx="644656" cy="2141220"/>
          </a:xfrm>
          <a:prstGeom prst="bracketPair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7" name="Rectangle 2">
            <a:extLst>
              <a:ext uri="{FF2B5EF4-FFF2-40B4-BE49-F238E27FC236}">
                <a16:creationId xmlns:a16="http://schemas.microsoft.com/office/drawing/2014/main" id="{81311943-EAFF-4547-A96D-A297F3CA17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itolo 2">
            <a:extLst>
              <a:ext uri="{FF2B5EF4-FFF2-40B4-BE49-F238E27FC236}">
                <a16:creationId xmlns:a16="http://schemas.microsoft.com/office/drawing/2014/main" id="{3D81EE95-2721-4849-B557-B149D4F843F2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2. Efficientamento energetico</a:t>
            </a:r>
            <a:endParaRPr lang="it-IT" sz="1600" b="0" dirty="0">
              <a:solidFill>
                <a:srgbClr val="7778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457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LOGO_EDIS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10" name="Segnaposto numero diapositiva 4"/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29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E259D25B-1E71-4795-99EA-1413673981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490" y="1374147"/>
            <a:ext cx="6795650" cy="3249532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2DEEC3B1-D535-4DD1-94FC-EE6D509C5F71}"/>
              </a:ext>
            </a:extLst>
          </p:cNvPr>
          <p:cNvSpPr/>
          <p:nvPr/>
        </p:nvSpPr>
        <p:spPr>
          <a:xfrm>
            <a:off x="366577" y="999517"/>
            <a:ext cx="76532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i="1" dirty="0" err="1">
                <a:solidFill>
                  <a:srgbClr val="777877"/>
                </a:solidFill>
              </a:rPr>
              <a:t>D.Lgs</a:t>
            </a:r>
            <a:r>
              <a:rPr lang="it-IT" i="1" dirty="0">
                <a:solidFill>
                  <a:srgbClr val="777877"/>
                </a:solidFill>
              </a:rPr>
              <a:t> 102/14 – Diagnosi Energetica - Linee guida e Criteri di valutazione ENEA  </a:t>
            </a:r>
            <a:endParaRPr lang="it-IT" dirty="0"/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57374873-C8E8-4989-BA52-FD79AC444A71}"/>
              </a:ext>
            </a:extLst>
          </p:cNvPr>
          <p:cNvGrpSpPr/>
          <p:nvPr/>
        </p:nvGrpSpPr>
        <p:grpSpPr>
          <a:xfrm>
            <a:off x="8298444" y="3050188"/>
            <a:ext cx="364363" cy="346755"/>
            <a:chOff x="6084888" y="1784350"/>
            <a:chExt cx="4697412" cy="4470400"/>
          </a:xfrm>
          <a:noFill/>
        </p:grpSpPr>
        <p:grpSp>
          <p:nvGrpSpPr>
            <p:cNvPr id="13" name="Group 128">
              <a:extLst>
                <a:ext uri="{FF2B5EF4-FFF2-40B4-BE49-F238E27FC236}">
                  <a16:creationId xmlns:a16="http://schemas.microsoft.com/office/drawing/2014/main" id="{C3C11B59-6655-4546-B3AF-667035E6C9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01025" y="3819525"/>
              <a:ext cx="2581275" cy="2435225"/>
              <a:chOff x="8201025" y="3819525"/>
              <a:chExt cx="2581275" cy="2435225"/>
            </a:xfrm>
            <a:grpFill/>
          </p:grpSpPr>
          <p:sp>
            <p:nvSpPr>
              <p:cNvPr id="21" name="Freeform 6">
                <a:extLst>
                  <a:ext uri="{FF2B5EF4-FFF2-40B4-BE49-F238E27FC236}">
                    <a16:creationId xmlns:a16="http://schemas.microsoft.com/office/drawing/2014/main" id="{6520D09E-007E-4581-B0FF-6C5EB8349C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4350" y="3819525"/>
                <a:ext cx="1377950" cy="2211387"/>
              </a:xfrm>
              <a:custGeom>
                <a:avLst/>
                <a:gdLst>
                  <a:gd name="T0" fmla="*/ 639491 w 362"/>
                  <a:gd name="T1" fmla="*/ 2211387 h 580"/>
                  <a:gd name="T2" fmla="*/ 597619 w 362"/>
                  <a:gd name="T3" fmla="*/ 1429776 h 580"/>
                  <a:gd name="T4" fmla="*/ 0 w 362"/>
                  <a:gd name="T5" fmla="*/ 392712 h 580"/>
                  <a:gd name="T6" fmla="*/ 681362 w 362"/>
                  <a:gd name="T7" fmla="*/ 0 h 580"/>
                  <a:gd name="T8" fmla="*/ 1271368 w 362"/>
                  <a:gd name="T9" fmla="*/ 1021813 h 580"/>
                  <a:gd name="T10" fmla="*/ 1377950 w 362"/>
                  <a:gd name="T11" fmla="*/ 1418338 h 580"/>
                  <a:gd name="T12" fmla="*/ 1271368 w 362"/>
                  <a:gd name="T13" fmla="*/ 1818675 h 580"/>
                  <a:gd name="T14" fmla="*/ 639491 w 362"/>
                  <a:gd name="T15" fmla="*/ 2211387 h 58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62" h="580">
                    <a:moveTo>
                      <a:pt x="168" y="580"/>
                    </a:moveTo>
                    <a:cubicBezTo>
                      <a:pt x="236" y="494"/>
                      <a:pt x="195" y="441"/>
                      <a:pt x="157" y="375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334" y="268"/>
                      <a:pt x="334" y="268"/>
                      <a:pt x="334" y="268"/>
                    </a:cubicBezTo>
                    <a:cubicBezTo>
                      <a:pt x="352" y="300"/>
                      <a:pt x="362" y="336"/>
                      <a:pt x="362" y="372"/>
                    </a:cubicBezTo>
                    <a:cubicBezTo>
                      <a:pt x="362" y="408"/>
                      <a:pt x="352" y="444"/>
                      <a:pt x="334" y="477"/>
                    </a:cubicBezTo>
                    <a:cubicBezTo>
                      <a:pt x="299" y="537"/>
                      <a:pt x="237" y="575"/>
                      <a:pt x="168" y="58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2" name="Freeform 7">
                <a:extLst>
                  <a:ext uri="{FF2B5EF4-FFF2-40B4-BE49-F238E27FC236}">
                    <a16:creationId xmlns:a16="http://schemas.microsoft.com/office/drawing/2014/main" id="{2EA66580-E024-4723-AD3C-EA90236364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1025" y="4997450"/>
                <a:ext cx="1965325" cy="1257300"/>
              </a:xfrm>
              <a:custGeom>
                <a:avLst/>
                <a:gdLst>
                  <a:gd name="T0" fmla="*/ 1721564 w 516"/>
                  <a:gd name="T1" fmla="*/ 1036320 h 330"/>
                  <a:gd name="T2" fmla="*/ 1767269 w 516"/>
                  <a:gd name="T3" fmla="*/ 975360 h 330"/>
                  <a:gd name="T4" fmla="*/ 1755843 w 516"/>
                  <a:gd name="T5" fmla="*/ 358140 h 330"/>
                  <a:gd name="T6" fmla="*/ 1691094 w 516"/>
                  <a:gd name="T7" fmla="*/ 251460 h 330"/>
                  <a:gd name="T8" fmla="*/ 609403 w 516"/>
                  <a:gd name="T9" fmla="*/ 251460 h 330"/>
                  <a:gd name="T10" fmla="*/ 609403 w 516"/>
                  <a:gd name="T11" fmla="*/ 0 h 330"/>
                  <a:gd name="T12" fmla="*/ 0 w 516"/>
                  <a:gd name="T13" fmla="*/ 643890 h 330"/>
                  <a:gd name="T14" fmla="*/ 609403 w 516"/>
                  <a:gd name="T15" fmla="*/ 1257300 h 330"/>
                  <a:gd name="T16" fmla="*/ 609403 w 516"/>
                  <a:gd name="T17" fmla="*/ 1036320 h 330"/>
                  <a:gd name="T18" fmla="*/ 1721564 w 516"/>
                  <a:gd name="T19" fmla="*/ 1036320 h 3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16" h="330">
                    <a:moveTo>
                      <a:pt x="452" y="272"/>
                    </a:moveTo>
                    <a:cubicBezTo>
                      <a:pt x="464" y="256"/>
                      <a:pt x="464" y="256"/>
                      <a:pt x="464" y="256"/>
                    </a:cubicBezTo>
                    <a:cubicBezTo>
                      <a:pt x="516" y="189"/>
                      <a:pt x="494" y="151"/>
                      <a:pt x="461" y="94"/>
                    </a:cubicBezTo>
                    <a:cubicBezTo>
                      <a:pt x="460" y="93"/>
                      <a:pt x="454" y="82"/>
                      <a:pt x="444" y="66"/>
                    </a:cubicBezTo>
                    <a:cubicBezTo>
                      <a:pt x="160" y="66"/>
                      <a:pt x="160" y="66"/>
                      <a:pt x="160" y="66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160" y="330"/>
                      <a:pt x="160" y="330"/>
                      <a:pt x="160" y="330"/>
                    </a:cubicBezTo>
                    <a:cubicBezTo>
                      <a:pt x="160" y="272"/>
                      <a:pt x="160" y="272"/>
                      <a:pt x="160" y="272"/>
                    </a:cubicBezTo>
                    <a:lnTo>
                      <a:pt x="452" y="27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4" name="Group 127">
              <a:extLst>
                <a:ext uri="{FF2B5EF4-FFF2-40B4-BE49-F238E27FC236}">
                  <a16:creationId xmlns:a16="http://schemas.microsoft.com/office/drawing/2014/main" id="{F25A334C-AFAC-42FE-AAAA-B39630EAC7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84888" y="3500438"/>
              <a:ext cx="2009775" cy="2544762"/>
              <a:chOff x="6084888" y="3500438"/>
              <a:chExt cx="2009775" cy="2544762"/>
            </a:xfrm>
            <a:grpFill/>
          </p:grpSpPr>
          <p:sp>
            <p:nvSpPr>
              <p:cNvPr id="19" name="Freeform 8">
                <a:extLst>
                  <a:ext uri="{FF2B5EF4-FFF2-40B4-BE49-F238E27FC236}">
                    <a16:creationId xmlns:a16="http://schemas.microsoft.com/office/drawing/2014/main" id="{3B324741-14EC-4008-925C-5830B80562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4888" y="4902200"/>
                <a:ext cx="2009775" cy="1143000"/>
              </a:xfrm>
              <a:custGeom>
                <a:avLst/>
                <a:gdLst>
                  <a:gd name="T0" fmla="*/ 114192 w 528"/>
                  <a:gd name="T1" fmla="*/ 0 h 300"/>
                  <a:gd name="T2" fmla="*/ 814568 w 528"/>
                  <a:gd name="T3" fmla="*/ 354330 h 300"/>
                  <a:gd name="T4" fmla="*/ 2009775 w 528"/>
                  <a:gd name="T5" fmla="*/ 354330 h 300"/>
                  <a:gd name="T6" fmla="*/ 2009775 w 528"/>
                  <a:gd name="T7" fmla="*/ 1143000 h 300"/>
                  <a:gd name="T8" fmla="*/ 829793 w 528"/>
                  <a:gd name="T9" fmla="*/ 1143000 h 300"/>
                  <a:gd name="T10" fmla="*/ 430122 w 528"/>
                  <a:gd name="T11" fmla="*/ 1036320 h 300"/>
                  <a:gd name="T12" fmla="*/ 140837 w 528"/>
                  <a:gd name="T13" fmla="*/ 742950 h 300"/>
                  <a:gd name="T14" fmla="*/ 114192 w 528"/>
                  <a:gd name="T15" fmla="*/ 0 h 3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28" h="300">
                    <a:moveTo>
                      <a:pt x="30" y="0"/>
                    </a:moveTo>
                    <a:cubicBezTo>
                      <a:pt x="71" y="102"/>
                      <a:pt x="138" y="93"/>
                      <a:pt x="214" y="93"/>
                    </a:cubicBezTo>
                    <a:cubicBezTo>
                      <a:pt x="528" y="93"/>
                      <a:pt x="528" y="93"/>
                      <a:pt x="528" y="93"/>
                    </a:cubicBezTo>
                    <a:cubicBezTo>
                      <a:pt x="528" y="300"/>
                      <a:pt x="528" y="300"/>
                      <a:pt x="528" y="300"/>
                    </a:cubicBezTo>
                    <a:cubicBezTo>
                      <a:pt x="218" y="300"/>
                      <a:pt x="218" y="300"/>
                      <a:pt x="218" y="300"/>
                    </a:cubicBezTo>
                    <a:cubicBezTo>
                      <a:pt x="180" y="300"/>
                      <a:pt x="145" y="290"/>
                      <a:pt x="113" y="272"/>
                    </a:cubicBezTo>
                    <a:cubicBezTo>
                      <a:pt x="82" y="254"/>
                      <a:pt x="56" y="228"/>
                      <a:pt x="37" y="195"/>
                    </a:cubicBezTo>
                    <a:cubicBezTo>
                      <a:pt x="2" y="135"/>
                      <a:pt x="0" y="62"/>
                      <a:pt x="3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" name="Freeform 9">
                <a:extLst>
                  <a:ext uri="{FF2B5EF4-FFF2-40B4-BE49-F238E27FC236}">
                    <a16:creationId xmlns:a16="http://schemas.microsoft.com/office/drawing/2014/main" id="{3FAEA37D-F5B9-4756-B329-4B61F0CAAD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9513" y="3500438"/>
                <a:ext cx="1450975" cy="1665287"/>
              </a:xfrm>
              <a:custGeom>
                <a:avLst/>
                <a:gdLst>
                  <a:gd name="T0" fmla="*/ 0 w 381"/>
                  <a:gd name="T1" fmla="*/ 1295647 h 437"/>
                  <a:gd name="T2" fmla="*/ 26658 w 381"/>
                  <a:gd name="T3" fmla="*/ 1368050 h 437"/>
                  <a:gd name="T4" fmla="*/ 533167 w 381"/>
                  <a:gd name="T5" fmla="*/ 1665287 h 437"/>
                  <a:gd name="T6" fmla="*/ 693117 w 381"/>
                  <a:gd name="T7" fmla="*/ 1665287 h 437"/>
                  <a:gd name="T8" fmla="*/ 1233900 w 381"/>
                  <a:gd name="T9" fmla="*/ 724038 h 437"/>
                  <a:gd name="T10" fmla="*/ 1450975 w 381"/>
                  <a:gd name="T11" fmla="*/ 849792 h 437"/>
                  <a:gd name="T12" fmla="*/ 1195817 w 381"/>
                  <a:gd name="T13" fmla="*/ 0 h 437"/>
                  <a:gd name="T14" fmla="*/ 361792 w 381"/>
                  <a:gd name="T15" fmla="*/ 221022 h 437"/>
                  <a:gd name="T16" fmla="*/ 556017 w 381"/>
                  <a:gd name="T17" fmla="*/ 331533 h 437"/>
                  <a:gd name="T18" fmla="*/ 0 w 381"/>
                  <a:gd name="T19" fmla="*/ 1295647 h 43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81" h="437">
                    <a:moveTo>
                      <a:pt x="0" y="340"/>
                    </a:moveTo>
                    <a:cubicBezTo>
                      <a:pt x="7" y="359"/>
                      <a:pt x="7" y="359"/>
                      <a:pt x="7" y="359"/>
                    </a:cubicBezTo>
                    <a:cubicBezTo>
                      <a:pt x="37" y="433"/>
                      <a:pt x="77" y="437"/>
                      <a:pt x="140" y="437"/>
                    </a:cubicBezTo>
                    <a:cubicBezTo>
                      <a:pt x="182" y="437"/>
                      <a:pt x="182" y="437"/>
                      <a:pt x="182" y="437"/>
                    </a:cubicBezTo>
                    <a:cubicBezTo>
                      <a:pt x="324" y="190"/>
                      <a:pt x="324" y="190"/>
                      <a:pt x="324" y="190"/>
                    </a:cubicBezTo>
                    <a:cubicBezTo>
                      <a:pt x="381" y="223"/>
                      <a:pt x="381" y="223"/>
                      <a:pt x="381" y="223"/>
                    </a:cubicBezTo>
                    <a:cubicBezTo>
                      <a:pt x="314" y="0"/>
                      <a:pt x="314" y="0"/>
                      <a:pt x="314" y="0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146" y="87"/>
                      <a:pt x="146" y="87"/>
                      <a:pt x="146" y="87"/>
                    </a:cubicBezTo>
                    <a:lnTo>
                      <a:pt x="0" y="34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6" name="Group 30">
              <a:extLst>
                <a:ext uri="{FF2B5EF4-FFF2-40B4-BE49-F238E27FC236}">
                  <a16:creationId xmlns:a16="http://schemas.microsoft.com/office/drawing/2014/main" id="{0535F6CC-7A4C-4C31-827B-32DC84A24C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61213" y="1784350"/>
              <a:ext cx="2746375" cy="2143125"/>
              <a:chOff x="7161213" y="1784350"/>
              <a:chExt cx="2746375" cy="2143125"/>
            </a:xfrm>
            <a:grpFill/>
          </p:grpSpPr>
          <p:sp>
            <p:nvSpPr>
              <p:cNvPr id="17" name="Freeform 10">
                <a:extLst>
                  <a:ext uri="{FF2B5EF4-FFF2-40B4-BE49-F238E27FC236}">
                    <a16:creationId xmlns:a16="http://schemas.microsoft.com/office/drawing/2014/main" id="{3AC9AFC9-AA06-4C93-AEB4-C6EA47E07E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1213" y="1784350"/>
                <a:ext cx="1938338" cy="1814512"/>
              </a:xfrm>
              <a:custGeom>
                <a:avLst/>
                <a:gdLst>
                  <a:gd name="T0" fmla="*/ 1938338 w 509"/>
                  <a:gd name="T1" fmla="*/ 346892 h 476"/>
                  <a:gd name="T2" fmla="*/ 1279532 w 509"/>
                  <a:gd name="T3" fmla="*/ 777648 h 476"/>
                  <a:gd name="T4" fmla="*/ 681655 w 509"/>
                  <a:gd name="T5" fmla="*/ 1814512 h 476"/>
                  <a:gd name="T6" fmla="*/ 0 w 509"/>
                  <a:gd name="T7" fmla="*/ 1421876 h 476"/>
                  <a:gd name="T8" fmla="*/ 590260 w 509"/>
                  <a:gd name="T9" fmla="*/ 396448 h 476"/>
                  <a:gd name="T10" fmla="*/ 883486 w 509"/>
                  <a:gd name="T11" fmla="*/ 106736 h 476"/>
                  <a:gd name="T12" fmla="*/ 1279532 w 509"/>
                  <a:gd name="T13" fmla="*/ 0 h 476"/>
                  <a:gd name="T14" fmla="*/ 1938338 w 509"/>
                  <a:gd name="T15" fmla="*/ 346892 h 4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09" h="476">
                    <a:moveTo>
                      <a:pt x="509" y="91"/>
                    </a:moveTo>
                    <a:cubicBezTo>
                      <a:pt x="400" y="76"/>
                      <a:pt x="374" y="138"/>
                      <a:pt x="336" y="204"/>
                    </a:cubicBezTo>
                    <a:cubicBezTo>
                      <a:pt x="179" y="476"/>
                      <a:pt x="179" y="476"/>
                      <a:pt x="179" y="476"/>
                    </a:cubicBezTo>
                    <a:cubicBezTo>
                      <a:pt x="0" y="373"/>
                      <a:pt x="0" y="373"/>
                      <a:pt x="0" y="373"/>
                    </a:cubicBezTo>
                    <a:cubicBezTo>
                      <a:pt x="155" y="104"/>
                      <a:pt x="155" y="104"/>
                      <a:pt x="155" y="104"/>
                    </a:cubicBezTo>
                    <a:cubicBezTo>
                      <a:pt x="174" y="72"/>
                      <a:pt x="200" y="46"/>
                      <a:pt x="232" y="28"/>
                    </a:cubicBezTo>
                    <a:cubicBezTo>
                      <a:pt x="263" y="10"/>
                      <a:pt x="299" y="0"/>
                      <a:pt x="336" y="0"/>
                    </a:cubicBezTo>
                    <a:cubicBezTo>
                      <a:pt x="405" y="0"/>
                      <a:pt x="470" y="34"/>
                      <a:pt x="509" y="9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8" name="Freeform 11">
                <a:extLst>
                  <a:ext uri="{FF2B5EF4-FFF2-40B4-BE49-F238E27FC236}">
                    <a16:creationId xmlns:a16="http://schemas.microsoft.com/office/drawing/2014/main" id="{9105FFB9-69BD-4110-B8E0-C26C7CD2C0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94713" y="2219325"/>
                <a:ext cx="1412875" cy="1708150"/>
              </a:xfrm>
              <a:custGeom>
                <a:avLst/>
                <a:gdLst>
                  <a:gd name="T0" fmla="*/ 1222461 w 371"/>
                  <a:gd name="T1" fmla="*/ 983711 h 448"/>
                  <a:gd name="T2" fmla="*/ 666450 w 371"/>
                  <a:gd name="T3" fmla="*/ 19064 h 448"/>
                  <a:gd name="T4" fmla="*/ 590285 w 371"/>
                  <a:gd name="T5" fmla="*/ 7626 h 448"/>
                  <a:gd name="T6" fmla="*/ 487461 w 371"/>
                  <a:gd name="T7" fmla="*/ 0 h 448"/>
                  <a:gd name="T8" fmla="*/ 60933 w 371"/>
                  <a:gd name="T9" fmla="*/ 331717 h 448"/>
                  <a:gd name="T10" fmla="*/ 0 w 371"/>
                  <a:gd name="T11" fmla="*/ 438476 h 448"/>
                  <a:gd name="T12" fmla="*/ 544585 w 371"/>
                  <a:gd name="T13" fmla="*/ 1376433 h 448"/>
                  <a:gd name="T14" fmla="*/ 323705 w 371"/>
                  <a:gd name="T15" fmla="*/ 1502257 h 448"/>
                  <a:gd name="T16" fmla="*/ 1188186 w 371"/>
                  <a:gd name="T17" fmla="*/ 1708150 h 448"/>
                  <a:gd name="T18" fmla="*/ 1412875 w 371"/>
                  <a:gd name="T19" fmla="*/ 873139 h 448"/>
                  <a:gd name="T20" fmla="*/ 1222461 w 371"/>
                  <a:gd name="T21" fmla="*/ 983711 h 4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1" h="448">
                    <a:moveTo>
                      <a:pt x="321" y="258"/>
                    </a:moveTo>
                    <a:cubicBezTo>
                      <a:pt x="175" y="5"/>
                      <a:pt x="175" y="5"/>
                      <a:pt x="175" y="5"/>
                    </a:cubicBezTo>
                    <a:cubicBezTo>
                      <a:pt x="155" y="2"/>
                      <a:pt x="155" y="2"/>
                      <a:pt x="155" y="2"/>
                    </a:cubicBezTo>
                    <a:cubicBezTo>
                      <a:pt x="145" y="1"/>
                      <a:pt x="136" y="0"/>
                      <a:pt x="128" y="0"/>
                    </a:cubicBezTo>
                    <a:cubicBezTo>
                      <a:pt x="66" y="0"/>
                      <a:pt x="46" y="35"/>
                      <a:pt x="16" y="87"/>
                    </a:cubicBezTo>
                    <a:cubicBezTo>
                      <a:pt x="16" y="88"/>
                      <a:pt x="10" y="98"/>
                      <a:pt x="0" y="115"/>
                    </a:cubicBezTo>
                    <a:cubicBezTo>
                      <a:pt x="143" y="361"/>
                      <a:pt x="143" y="361"/>
                      <a:pt x="143" y="361"/>
                    </a:cubicBezTo>
                    <a:cubicBezTo>
                      <a:pt x="85" y="394"/>
                      <a:pt x="85" y="394"/>
                      <a:pt x="85" y="394"/>
                    </a:cubicBezTo>
                    <a:cubicBezTo>
                      <a:pt x="312" y="448"/>
                      <a:pt x="312" y="448"/>
                      <a:pt x="312" y="448"/>
                    </a:cubicBezTo>
                    <a:cubicBezTo>
                      <a:pt x="371" y="229"/>
                      <a:pt x="371" y="229"/>
                      <a:pt x="371" y="229"/>
                    </a:cubicBezTo>
                    <a:lnTo>
                      <a:pt x="321" y="258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23" name="Group 201">
            <a:extLst>
              <a:ext uri="{FF2B5EF4-FFF2-40B4-BE49-F238E27FC236}">
                <a16:creationId xmlns:a16="http://schemas.microsoft.com/office/drawing/2014/main" id="{30A10DF8-DE42-4575-A644-EB8F883D358F}"/>
              </a:ext>
            </a:extLst>
          </p:cNvPr>
          <p:cNvGrpSpPr>
            <a:grpSpLocks/>
          </p:cNvGrpSpPr>
          <p:nvPr/>
        </p:nvGrpSpPr>
        <p:grpSpPr bwMode="auto">
          <a:xfrm>
            <a:off x="8340328" y="2572591"/>
            <a:ext cx="324581" cy="366970"/>
            <a:chOff x="727075" y="3759200"/>
            <a:chExt cx="425451" cy="481013"/>
          </a:xfrm>
          <a:noFill/>
        </p:grpSpPr>
        <p:sp>
          <p:nvSpPr>
            <p:cNvPr id="24" name="Rectangle 142">
              <a:extLst>
                <a:ext uri="{FF2B5EF4-FFF2-40B4-BE49-F238E27FC236}">
                  <a16:creationId xmlns:a16="http://schemas.microsoft.com/office/drawing/2014/main" id="{9FEF4F30-8721-46AD-A88F-A6B24DAE22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4264" y="3892550"/>
              <a:ext cx="68262" cy="114300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25" name="Rectangle 143">
              <a:extLst>
                <a:ext uri="{FF2B5EF4-FFF2-40B4-BE49-F238E27FC236}">
                  <a16:creationId xmlns:a16="http://schemas.microsoft.com/office/drawing/2014/main" id="{2981B9EB-C404-417D-AB29-2434DC53AD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425" y="3840163"/>
              <a:ext cx="152400" cy="4127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26" name="Freeform 144">
              <a:extLst>
                <a:ext uri="{FF2B5EF4-FFF2-40B4-BE49-F238E27FC236}">
                  <a16:creationId xmlns:a16="http://schemas.microsoft.com/office/drawing/2014/main" id="{E67B791F-6A8D-43A3-8101-AE75077BA7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325" y="3759200"/>
              <a:ext cx="114300" cy="61913"/>
            </a:xfrm>
            <a:custGeom>
              <a:avLst/>
              <a:gdLst>
                <a:gd name="T0" fmla="*/ 435483000 w 30"/>
                <a:gd name="T1" fmla="*/ 119790046 h 16"/>
                <a:gd name="T2" fmla="*/ 116128800 w 30"/>
                <a:gd name="T3" fmla="*/ 239576223 h 16"/>
                <a:gd name="T4" fmla="*/ 0 w 30"/>
                <a:gd name="T5" fmla="*/ 119790046 h 16"/>
                <a:gd name="T6" fmla="*/ 116128800 w 30"/>
                <a:gd name="T7" fmla="*/ 0 h 16"/>
                <a:gd name="T8" fmla="*/ 435483000 w 30"/>
                <a:gd name="T9" fmla="*/ 11979004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16">
                  <a:moveTo>
                    <a:pt x="30" y="8"/>
                  </a:moveTo>
                  <a:cubicBezTo>
                    <a:pt x="30" y="8"/>
                    <a:pt x="12" y="16"/>
                    <a:pt x="8" y="16"/>
                  </a:cubicBezTo>
                  <a:cubicBezTo>
                    <a:pt x="4" y="16"/>
                    <a:pt x="0" y="13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" y="0"/>
                    <a:pt x="30" y="8"/>
                    <a:pt x="30" y="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" name="Freeform 145">
              <a:extLst>
                <a:ext uri="{FF2B5EF4-FFF2-40B4-BE49-F238E27FC236}">
                  <a16:creationId xmlns:a16="http://schemas.microsoft.com/office/drawing/2014/main" id="{D3D55B54-01C1-42C8-B400-73F3B51894A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625" y="3759200"/>
              <a:ext cx="109538" cy="61913"/>
            </a:xfrm>
            <a:custGeom>
              <a:avLst/>
              <a:gdLst>
                <a:gd name="T0" fmla="*/ 0 w 29"/>
                <a:gd name="T1" fmla="*/ 119790046 h 16"/>
                <a:gd name="T2" fmla="*/ 299609093 w 29"/>
                <a:gd name="T3" fmla="*/ 239576223 h 16"/>
                <a:gd name="T4" fmla="*/ 413743912 w 29"/>
                <a:gd name="T5" fmla="*/ 119790046 h 16"/>
                <a:gd name="T6" fmla="*/ 299609093 w 29"/>
                <a:gd name="T7" fmla="*/ 0 h 16"/>
                <a:gd name="T8" fmla="*/ 0 w 29"/>
                <a:gd name="T9" fmla="*/ 11979004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" h="16">
                  <a:moveTo>
                    <a:pt x="0" y="8"/>
                  </a:moveTo>
                  <a:cubicBezTo>
                    <a:pt x="0" y="8"/>
                    <a:pt x="17" y="16"/>
                    <a:pt x="21" y="16"/>
                  </a:cubicBezTo>
                  <a:cubicBezTo>
                    <a:pt x="26" y="16"/>
                    <a:pt x="29" y="13"/>
                    <a:pt x="29" y="8"/>
                  </a:cubicBezTo>
                  <a:cubicBezTo>
                    <a:pt x="29" y="4"/>
                    <a:pt x="26" y="0"/>
                    <a:pt x="21" y="0"/>
                  </a:cubicBezTo>
                  <a:cubicBezTo>
                    <a:pt x="17" y="0"/>
                    <a:pt x="0" y="8"/>
                    <a:pt x="0" y="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8" name="Oval 146">
              <a:extLst>
                <a:ext uri="{FF2B5EF4-FFF2-40B4-BE49-F238E27FC236}">
                  <a16:creationId xmlns:a16="http://schemas.microsoft.com/office/drawing/2014/main" id="{ECBDB041-A232-4C2D-818A-12B34A200F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813" y="3767138"/>
              <a:ext cx="49213" cy="49213"/>
            </a:xfrm>
            <a:prstGeom prst="ellipse">
              <a:avLst/>
            </a:prstGeom>
            <a:solidFill>
              <a:schemeClr val="accent6"/>
            </a:solidFill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9" name="Rectangle 147">
              <a:extLst>
                <a:ext uri="{FF2B5EF4-FFF2-40B4-BE49-F238E27FC236}">
                  <a16:creationId xmlns:a16="http://schemas.microsoft.com/office/drawing/2014/main" id="{1FCDD690-9919-4F60-9E66-23EFC4E2DA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688" y="3790950"/>
              <a:ext cx="19050" cy="38100"/>
            </a:xfrm>
            <a:prstGeom prst="rect">
              <a:avLst/>
            </a:prstGeom>
            <a:solidFill>
              <a:schemeClr val="accent6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0" name="Rectangle 148">
              <a:extLst>
                <a:ext uri="{FF2B5EF4-FFF2-40B4-BE49-F238E27FC236}">
                  <a16:creationId xmlns:a16="http://schemas.microsoft.com/office/drawing/2014/main" id="{38133A39-F497-421F-94A4-9F1ABBAF15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250" y="4033838"/>
              <a:ext cx="92075" cy="3492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31" name="Freeform 149">
              <a:extLst>
                <a:ext uri="{FF2B5EF4-FFF2-40B4-BE49-F238E27FC236}">
                  <a16:creationId xmlns:a16="http://schemas.microsoft.com/office/drawing/2014/main" id="{4144F4FB-D505-4AE6-B40D-A60D48773C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3" y="3916363"/>
              <a:ext cx="103187" cy="106362"/>
            </a:xfrm>
            <a:custGeom>
              <a:avLst/>
              <a:gdLst>
                <a:gd name="T0" fmla="*/ 91723 w 27"/>
                <a:gd name="T1" fmla="*/ 45584 h 28"/>
                <a:gd name="T2" fmla="*/ 103188 w 27"/>
                <a:gd name="T3" fmla="*/ 0 h 28"/>
                <a:gd name="T4" fmla="*/ 61148 w 27"/>
                <a:gd name="T5" fmla="*/ 0 h 28"/>
                <a:gd name="T6" fmla="*/ 0 w 27"/>
                <a:gd name="T7" fmla="*/ 60779 h 28"/>
                <a:gd name="T8" fmla="*/ 0 w 27"/>
                <a:gd name="T9" fmla="*/ 106363 h 28"/>
                <a:gd name="T10" fmla="*/ 68792 w 27"/>
                <a:gd name="T11" fmla="*/ 106363 h 28"/>
                <a:gd name="T12" fmla="*/ 68792 w 27"/>
                <a:gd name="T13" fmla="*/ 91168 h 28"/>
                <a:gd name="T14" fmla="*/ 91723 w 27"/>
                <a:gd name="T15" fmla="*/ 68376 h 28"/>
                <a:gd name="T16" fmla="*/ 95544 w 27"/>
                <a:gd name="T17" fmla="*/ 68376 h 28"/>
                <a:gd name="T18" fmla="*/ 91723 w 27"/>
                <a:gd name="T19" fmla="*/ 45584 h 2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" h="28">
                  <a:moveTo>
                    <a:pt x="24" y="12"/>
                  </a:moveTo>
                  <a:cubicBezTo>
                    <a:pt x="24" y="8"/>
                    <a:pt x="25" y="4"/>
                    <a:pt x="2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0"/>
                    <a:pt x="21" y="18"/>
                    <a:pt x="24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4" y="16"/>
                    <a:pt x="24" y="14"/>
                    <a:pt x="24" y="12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2" name="Freeform 150">
              <a:extLst>
                <a:ext uri="{FF2B5EF4-FFF2-40B4-BE49-F238E27FC236}">
                  <a16:creationId xmlns:a16="http://schemas.microsoft.com/office/drawing/2014/main" id="{FA7DFE32-5BA7-428F-B3A6-440CAB3741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876" y="3916363"/>
              <a:ext cx="38100" cy="68262"/>
            </a:xfrm>
            <a:custGeom>
              <a:avLst/>
              <a:gdLst>
                <a:gd name="T0" fmla="*/ 0 w 10"/>
                <a:gd name="T1" fmla="*/ 0 h 18"/>
                <a:gd name="T2" fmla="*/ 7620 w 10"/>
                <a:gd name="T3" fmla="*/ 45509 h 18"/>
                <a:gd name="T4" fmla="*/ 7620 w 10"/>
                <a:gd name="T5" fmla="*/ 68263 h 18"/>
                <a:gd name="T6" fmla="*/ 38100 w 10"/>
                <a:gd name="T7" fmla="*/ 68263 h 18"/>
                <a:gd name="T8" fmla="*/ 38100 w 10"/>
                <a:gd name="T9" fmla="*/ 0 h 18"/>
                <a:gd name="T10" fmla="*/ 0 w 10"/>
                <a:gd name="T11" fmla="*/ 0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" h="18">
                  <a:moveTo>
                    <a:pt x="0" y="0"/>
                  </a:moveTo>
                  <a:cubicBezTo>
                    <a:pt x="1" y="4"/>
                    <a:pt x="2" y="8"/>
                    <a:pt x="2" y="12"/>
                  </a:cubicBezTo>
                  <a:cubicBezTo>
                    <a:pt x="2" y="14"/>
                    <a:pt x="2" y="16"/>
                    <a:pt x="2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" name="Freeform 151">
              <a:extLst>
                <a:ext uri="{FF2B5EF4-FFF2-40B4-BE49-F238E27FC236}">
                  <a16:creationId xmlns:a16="http://schemas.microsoft.com/office/drawing/2014/main" id="{5BE80825-E45B-4945-A7BE-5E8DBE31F3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550" y="3892550"/>
              <a:ext cx="182563" cy="138113"/>
            </a:xfrm>
            <a:custGeom>
              <a:avLst/>
              <a:gdLst>
                <a:gd name="T0" fmla="*/ 182563 w 48"/>
                <a:gd name="T1" fmla="*/ 69057 h 36"/>
                <a:gd name="T2" fmla="*/ 148332 w 48"/>
                <a:gd name="T3" fmla="*/ 0 h 36"/>
                <a:gd name="T4" fmla="*/ 34231 w 48"/>
                <a:gd name="T5" fmla="*/ 0 h 36"/>
                <a:gd name="T6" fmla="*/ 0 w 48"/>
                <a:gd name="T7" fmla="*/ 69057 h 36"/>
                <a:gd name="T8" fmla="*/ 34231 w 48"/>
                <a:gd name="T9" fmla="*/ 138113 h 36"/>
                <a:gd name="T10" fmla="*/ 152136 w 48"/>
                <a:gd name="T11" fmla="*/ 138113 h 36"/>
                <a:gd name="T12" fmla="*/ 182563 w 48"/>
                <a:gd name="T13" fmla="*/ 69057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36">
                  <a:moveTo>
                    <a:pt x="48" y="18"/>
                  </a:moveTo>
                  <a:cubicBezTo>
                    <a:pt x="48" y="11"/>
                    <a:pt x="44" y="4"/>
                    <a:pt x="3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4"/>
                    <a:pt x="0" y="11"/>
                    <a:pt x="0" y="18"/>
                  </a:cubicBezTo>
                  <a:cubicBezTo>
                    <a:pt x="0" y="25"/>
                    <a:pt x="4" y="32"/>
                    <a:pt x="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5" y="32"/>
                    <a:pt x="48" y="25"/>
                    <a:pt x="48" y="1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4" name="Freeform 152">
              <a:extLst>
                <a:ext uri="{FF2B5EF4-FFF2-40B4-BE49-F238E27FC236}">
                  <a16:creationId xmlns:a16="http://schemas.microsoft.com/office/drawing/2014/main" id="{3F39B608-EEEC-4716-85DB-C78EB7BC08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075" y="4090988"/>
              <a:ext cx="95250" cy="149225"/>
            </a:xfrm>
            <a:custGeom>
              <a:avLst/>
              <a:gdLst>
                <a:gd name="T0" fmla="*/ 0 w 25"/>
                <a:gd name="T1" fmla="*/ 103310 h 39"/>
                <a:gd name="T2" fmla="*/ 49530 w 25"/>
                <a:gd name="T3" fmla="*/ 149225 h 39"/>
                <a:gd name="T4" fmla="*/ 95250 w 25"/>
                <a:gd name="T5" fmla="*/ 103310 h 39"/>
                <a:gd name="T6" fmla="*/ 53340 w 25"/>
                <a:gd name="T7" fmla="*/ 0 h 39"/>
                <a:gd name="T8" fmla="*/ 45720 w 25"/>
                <a:gd name="T9" fmla="*/ 0 h 39"/>
                <a:gd name="T10" fmla="*/ 0 w 25"/>
                <a:gd name="T11" fmla="*/ 103310 h 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39">
                  <a:moveTo>
                    <a:pt x="0" y="27"/>
                  </a:moveTo>
                  <a:cubicBezTo>
                    <a:pt x="0" y="34"/>
                    <a:pt x="6" y="39"/>
                    <a:pt x="13" y="39"/>
                  </a:cubicBezTo>
                  <a:cubicBezTo>
                    <a:pt x="20" y="39"/>
                    <a:pt x="25" y="34"/>
                    <a:pt x="25" y="27"/>
                  </a:cubicBezTo>
                  <a:cubicBezTo>
                    <a:pt x="25" y="21"/>
                    <a:pt x="17" y="6"/>
                    <a:pt x="14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9" y="6"/>
                    <a:pt x="0" y="21"/>
                    <a:pt x="0" y="27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5" name="Freeform 697">
            <a:extLst>
              <a:ext uri="{FF2B5EF4-FFF2-40B4-BE49-F238E27FC236}">
                <a16:creationId xmlns:a16="http://schemas.microsoft.com/office/drawing/2014/main" id="{7EDA5593-7660-4C5A-A381-C0CAF8D9D687}"/>
              </a:ext>
            </a:extLst>
          </p:cNvPr>
          <p:cNvSpPr>
            <a:spLocks/>
          </p:cNvSpPr>
          <p:nvPr/>
        </p:nvSpPr>
        <p:spPr bwMode="auto">
          <a:xfrm>
            <a:off x="8374113" y="1489385"/>
            <a:ext cx="212725" cy="407988"/>
          </a:xfrm>
          <a:custGeom>
            <a:avLst/>
            <a:gdLst>
              <a:gd name="T0" fmla="*/ 0 w 134"/>
              <a:gd name="T1" fmla="*/ 362902945 h 257"/>
              <a:gd name="T2" fmla="*/ 156249688 w 134"/>
              <a:gd name="T3" fmla="*/ 362902945 h 257"/>
              <a:gd name="T4" fmla="*/ 100806250 w 134"/>
              <a:gd name="T5" fmla="*/ 647681744 h 257"/>
              <a:gd name="T6" fmla="*/ 337700938 w 134"/>
              <a:gd name="T7" fmla="*/ 279738480 h 257"/>
              <a:gd name="T8" fmla="*/ 204133450 w 134"/>
              <a:gd name="T9" fmla="*/ 279738480 h 257"/>
              <a:gd name="T10" fmla="*/ 259576888 w 134"/>
              <a:gd name="T11" fmla="*/ 0 h 257"/>
              <a:gd name="T12" fmla="*/ 0 w 134"/>
              <a:gd name="T13" fmla="*/ 362902945 h 25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4" h="257">
                <a:moveTo>
                  <a:pt x="0" y="144"/>
                </a:moveTo>
                <a:lnTo>
                  <a:pt x="62" y="144"/>
                </a:lnTo>
                <a:lnTo>
                  <a:pt x="40" y="257"/>
                </a:lnTo>
                <a:lnTo>
                  <a:pt x="134" y="111"/>
                </a:lnTo>
                <a:lnTo>
                  <a:pt x="81" y="111"/>
                </a:lnTo>
                <a:lnTo>
                  <a:pt x="103" y="0"/>
                </a:lnTo>
                <a:lnTo>
                  <a:pt x="0" y="144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36" name="Elemento grafico 35">
            <a:extLst>
              <a:ext uri="{FF2B5EF4-FFF2-40B4-BE49-F238E27FC236}">
                <a16:creationId xmlns:a16="http://schemas.microsoft.com/office/drawing/2014/main" id="{7D75C6F9-F56A-4FC5-9576-0D836F015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0187" y="2059540"/>
            <a:ext cx="192363" cy="325185"/>
          </a:xfrm>
          <a:prstGeom prst="rect">
            <a:avLst/>
          </a:prstGeom>
        </p:spPr>
      </p:pic>
      <p:pic>
        <p:nvPicPr>
          <p:cNvPr id="37" name="Elemento grafico 36">
            <a:extLst>
              <a:ext uri="{FF2B5EF4-FFF2-40B4-BE49-F238E27FC236}">
                <a16:creationId xmlns:a16="http://schemas.microsoft.com/office/drawing/2014/main" id="{89EFA73F-70BC-4B66-8999-3FDEB4C0F5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24908" y="929517"/>
            <a:ext cx="502920" cy="440055"/>
          </a:xfrm>
          <a:prstGeom prst="rect">
            <a:avLst/>
          </a:prstGeom>
        </p:spPr>
      </p:pic>
      <p:sp>
        <p:nvSpPr>
          <p:cNvPr id="38" name="Doppia parentesi quadra 37">
            <a:extLst>
              <a:ext uri="{FF2B5EF4-FFF2-40B4-BE49-F238E27FC236}">
                <a16:creationId xmlns:a16="http://schemas.microsoft.com/office/drawing/2014/main" id="{0F18A7E3-AEE7-4216-8367-D7BC6BDAA502}"/>
              </a:ext>
            </a:extLst>
          </p:cNvPr>
          <p:cNvSpPr/>
          <p:nvPr/>
        </p:nvSpPr>
        <p:spPr>
          <a:xfrm>
            <a:off x="8159701" y="1392645"/>
            <a:ext cx="644656" cy="2141220"/>
          </a:xfrm>
          <a:prstGeom prst="bracketPair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Rectangle 2">
            <a:extLst>
              <a:ext uri="{FF2B5EF4-FFF2-40B4-BE49-F238E27FC236}">
                <a16:creationId xmlns:a16="http://schemas.microsoft.com/office/drawing/2014/main" id="{1B21D7C9-604C-4407-8D5E-04D6A97B71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itolo 2">
            <a:extLst>
              <a:ext uri="{FF2B5EF4-FFF2-40B4-BE49-F238E27FC236}">
                <a16:creationId xmlns:a16="http://schemas.microsoft.com/office/drawing/2014/main" id="{72CCB31B-5C3B-4656-9562-5271CDF3703F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2. Efficientamento energetico</a:t>
            </a:r>
            <a:endParaRPr lang="it-IT" sz="1600" b="0" dirty="0">
              <a:solidFill>
                <a:srgbClr val="7778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39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LOGO_EDIS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10" name="Segnaposto numero diapositiva 4"/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30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2DEEC3B1-D535-4DD1-94FC-EE6D509C5F71}"/>
              </a:ext>
            </a:extLst>
          </p:cNvPr>
          <p:cNvSpPr/>
          <p:nvPr/>
        </p:nvSpPr>
        <p:spPr>
          <a:xfrm>
            <a:off x="366577" y="999517"/>
            <a:ext cx="59693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i="1" dirty="0" err="1">
                <a:solidFill>
                  <a:srgbClr val="777877"/>
                </a:solidFill>
              </a:rPr>
              <a:t>D.Lgs</a:t>
            </a:r>
            <a:r>
              <a:rPr lang="it-IT" i="1" dirty="0">
                <a:solidFill>
                  <a:srgbClr val="777877"/>
                </a:solidFill>
              </a:rPr>
              <a:t> 102/14 – Diagnosi Energetica - Sistema edificio/impianti</a:t>
            </a:r>
            <a:endParaRPr lang="it-IT" dirty="0"/>
          </a:p>
        </p:txBody>
      </p:sp>
      <p:graphicFrame>
        <p:nvGraphicFramePr>
          <p:cNvPr id="12" name="Diagramma 11">
            <a:extLst>
              <a:ext uri="{FF2B5EF4-FFF2-40B4-BE49-F238E27FC236}">
                <a16:creationId xmlns:a16="http://schemas.microsoft.com/office/drawing/2014/main" id="{15E6C783-A26C-4BA3-85EB-D43AA401AD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675802"/>
              </p:ext>
            </p:extLst>
          </p:nvPr>
        </p:nvGraphicFramePr>
        <p:xfrm>
          <a:off x="3240282" y="1735759"/>
          <a:ext cx="4878928" cy="2771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Rettangolo 12">
            <a:extLst>
              <a:ext uri="{FF2B5EF4-FFF2-40B4-BE49-F238E27FC236}">
                <a16:creationId xmlns:a16="http://schemas.microsoft.com/office/drawing/2014/main" id="{40C6822C-800B-4835-9F65-CCFF619862DC}"/>
              </a:ext>
            </a:extLst>
          </p:cNvPr>
          <p:cNvSpPr/>
          <p:nvPr/>
        </p:nvSpPr>
        <p:spPr>
          <a:xfrm>
            <a:off x="237910" y="2824926"/>
            <a:ext cx="29121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spcBef>
                <a:spcPct val="0"/>
              </a:spcBef>
              <a:buClr>
                <a:srgbClr val="001A70"/>
              </a:buClr>
              <a:defRPr/>
            </a:pPr>
            <a:r>
              <a:rPr lang="it-IT" altLang="it-IT" sz="1600" b="1" dirty="0">
                <a:solidFill>
                  <a:schemeClr val="bg1">
                    <a:lumMod val="50000"/>
                  </a:schemeClr>
                </a:solidFill>
                <a:latin typeface="Arial"/>
              </a:rPr>
              <a:t>Sistemi per l’efficienza energetica: INTERVENTI</a:t>
            </a:r>
          </a:p>
        </p:txBody>
      </p:sp>
      <p:sp>
        <p:nvSpPr>
          <p:cNvPr id="14" name="Parentesi graffa aperta 13">
            <a:extLst>
              <a:ext uri="{FF2B5EF4-FFF2-40B4-BE49-F238E27FC236}">
                <a16:creationId xmlns:a16="http://schemas.microsoft.com/office/drawing/2014/main" id="{84CE5C12-3C91-42F3-9673-B7E4E3849377}"/>
              </a:ext>
            </a:extLst>
          </p:cNvPr>
          <p:cNvSpPr/>
          <p:nvPr/>
        </p:nvSpPr>
        <p:spPr>
          <a:xfrm>
            <a:off x="2767572" y="1798693"/>
            <a:ext cx="504749" cy="2637243"/>
          </a:xfrm>
          <a:prstGeom prst="leftBrace">
            <a:avLst/>
          </a:prstGeom>
          <a:ln w="38100">
            <a:solidFill>
              <a:srgbClr val="FE5815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F54A2722-3DB7-449E-B91F-70A0010C637D}"/>
              </a:ext>
            </a:extLst>
          </p:cNvPr>
          <p:cNvGrpSpPr/>
          <p:nvPr/>
        </p:nvGrpSpPr>
        <p:grpSpPr>
          <a:xfrm>
            <a:off x="8298444" y="3050188"/>
            <a:ext cx="364363" cy="346755"/>
            <a:chOff x="6084888" y="1784350"/>
            <a:chExt cx="4697412" cy="4470400"/>
          </a:xfrm>
          <a:noFill/>
        </p:grpSpPr>
        <p:grpSp>
          <p:nvGrpSpPr>
            <p:cNvPr id="17" name="Group 128">
              <a:extLst>
                <a:ext uri="{FF2B5EF4-FFF2-40B4-BE49-F238E27FC236}">
                  <a16:creationId xmlns:a16="http://schemas.microsoft.com/office/drawing/2014/main" id="{873E798A-179F-4B58-B9F7-8FC9B63DEC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01025" y="3819525"/>
              <a:ext cx="2581275" cy="2435225"/>
              <a:chOff x="8201025" y="3819525"/>
              <a:chExt cx="2581275" cy="2435225"/>
            </a:xfrm>
            <a:grpFill/>
          </p:grpSpPr>
          <p:sp>
            <p:nvSpPr>
              <p:cNvPr id="24" name="Freeform 6">
                <a:extLst>
                  <a:ext uri="{FF2B5EF4-FFF2-40B4-BE49-F238E27FC236}">
                    <a16:creationId xmlns:a16="http://schemas.microsoft.com/office/drawing/2014/main" id="{9199A7C9-A524-435A-AAAE-448AD104DE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4350" y="3819525"/>
                <a:ext cx="1377950" cy="2211387"/>
              </a:xfrm>
              <a:custGeom>
                <a:avLst/>
                <a:gdLst>
                  <a:gd name="T0" fmla="*/ 639491 w 362"/>
                  <a:gd name="T1" fmla="*/ 2211387 h 580"/>
                  <a:gd name="T2" fmla="*/ 597619 w 362"/>
                  <a:gd name="T3" fmla="*/ 1429776 h 580"/>
                  <a:gd name="T4" fmla="*/ 0 w 362"/>
                  <a:gd name="T5" fmla="*/ 392712 h 580"/>
                  <a:gd name="T6" fmla="*/ 681362 w 362"/>
                  <a:gd name="T7" fmla="*/ 0 h 580"/>
                  <a:gd name="T8" fmla="*/ 1271368 w 362"/>
                  <a:gd name="T9" fmla="*/ 1021813 h 580"/>
                  <a:gd name="T10" fmla="*/ 1377950 w 362"/>
                  <a:gd name="T11" fmla="*/ 1418338 h 580"/>
                  <a:gd name="T12" fmla="*/ 1271368 w 362"/>
                  <a:gd name="T13" fmla="*/ 1818675 h 580"/>
                  <a:gd name="T14" fmla="*/ 639491 w 362"/>
                  <a:gd name="T15" fmla="*/ 2211387 h 58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62" h="580">
                    <a:moveTo>
                      <a:pt x="168" y="580"/>
                    </a:moveTo>
                    <a:cubicBezTo>
                      <a:pt x="236" y="494"/>
                      <a:pt x="195" y="441"/>
                      <a:pt x="157" y="375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334" y="268"/>
                      <a:pt x="334" y="268"/>
                      <a:pt x="334" y="268"/>
                    </a:cubicBezTo>
                    <a:cubicBezTo>
                      <a:pt x="352" y="300"/>
                      <a:pt x="362" y="336"/>
                      <a:pt x="362" y="372"/>
                    </a:cubicBezTo>
                    <a:cubicBezTo>
                      <a:pt x="362" y="408"/>
                      <a:pt x="352" y="444"/>
                      <a:pt x="334" y="477"/>
                    </a:cubicBezTo>
                    <a:cubicBezTo>
                      <a:pt x="299" y="537"/>
                      <a:pt x="237" y="575"/>
                      <a:pt x="168" y="58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id="{845E9C7C-1F0F-4678-8CE3-7F6E77A71A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1025" y="4997450"/>
                <a:ext cx="1965325" cy="1257300"/>
              </a:xfrm>
              <a:custGeom>
                <a:avLst/>
                <a:gdLst>
                  <a:gd name="T0" fmla="*/ 1721564 w 516"/>
                  <a:gd name="T1" fmla="*/ 1036320 h 330"/>
                  <a:gd name="T2" fmla="*/ 1767269 w 516"/>
                  <a:gd name="T3" fmla="*/ 975360 h 330"/>
                  <a:gd name="T4" fmla="*/ 1755843 w 516"/>
                  <a:gd name="T5" fmla="*/ 358140 h 330"/>
                  <a:gd name="T6" fmla="*/ 1691094 w 516"/>
                  <a:gd name="T7" fmla="*/ 251460 h 330"/>
                  <a:gd name="T8" fmla="*/ 609403 w 516"/>
                  <a:gd name="T9" fmla="*/ 251460 h 330"/>
                  <a:gd name="T10" fmla="*/ 609403 w 516"/>
                  <a:gd name="T11" fmla="*/ 0 h 330"/>
                  <a:gd name="T12" fmla="*/ 0 w 516"/>
                  <a:gd name="T13" fmla="*/ 643890 h 330"/>
                  <a:gd name="T14" fmla="*/ 609403 w 516"/>
                  <a:gd name="T15" fmla="*/ 1257300 h 330"/>
                  <a:gd name="T16" fmla="*/ 609403 w 516"/>
                  <a:gd name="T17" fmla="*/ 1036320 h 330"/>
                  <a:gd name="T18" fmla="*/ 1721564 w 516"/>
                  <a:gd name="T19" fmla="*/ 1036320 h 3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16" h="330">
                    <a:moveTo>
                      <a:pt x="452" y="272"/>
                    </a:moveTo>
                    <a:cubicBezTo>
                      <a:pt x="464" y="256"/>
                      <a:pt x="464" y="256"/>
                      <a:pt x="464" y="256"/>
                    </a:cubicBezTo>
                    <a:cubicBezTo>
                      <a:pt x="516" y="189"/>
                      <a:pt x="494" y="151"/>
                      <a:pt x="461" y="94"/>
                    </a:cubicBezTo>
                    <a:cubicBezTo>
                      <a:pt x="460" y="93"/>
                      <a:pt x="454" y="82"/>
                      <a:pt x="444" y="66"/>
                    </a:cubicBezTo>
                    <a:cubicBezTo>
                      <a:pt x="160" y="66"/>
                      <a:pt x="160" y="66"/>
                      <a:pt x="160" y="66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160" y="330"/>
                      <a:pt x="160" y="330"/>
                      <a:pt x="160" y="330"/>
                    </a:cubicBezTo>
                    <a:cubicBezTo>
                      <a:pt x="160" y="272"/>
                      <a:pt x="160" y="272"/>
                      <a:pt x="160" y="272"/>
                    </a:cubicBezTo>
                    <a:lnTo>
                      <a:pt x="452" y="27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8" name="Group 127">
              <a:extLst>
                <a:ext uri="{FF2B5EF4-FFF2-40B4-BE49-F238E27FC236}">
                  <a16:creationId xmlns:a16="http://schemas.microsoft.com/office/drawing/2014/main" id="{2FCACA1D-13F1-4F80-9D0A-AC2FB7277C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84888" y="3500438"/>
              <a:ext cx="2009775" cy="2544762"/>
              <a:chOff x="6084888" y="3500438"/>
              <a:chExt cx="2009775" cy="2544762"/>
            </a:xfrm>
            <a:grpFill/>
          </p:grpSpPr>
          <p:sp>
            <p:nvSpPr>
              <p:cNvPr id="22" name="Freeform 8">
                <a:extLst>
                  <a:ext uri="{FF2B5EF4-FFF2-40B4-BE49-F238E27FC236}">
                    <a16:creationId xmlns:a16="http://schemas.microsoft.com/office/drawing/2014/main" id="{D9CBF519-7F01-448C-8012-AAF4026083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4888" y="4902200"/>
                <a:ext cx="2009775" cy="1143000"/>
              </a:xfrm>
              <a:custGeom>
                <a:avLst/>
                <a:gdLst>
                  <a:gd name="T0" fmla="*/ 114192 w 528"/>
                  <a:gd name="T1" fmla="*/ 0 h 300"/>
                  <a:gd name="T2" fmla="*/ 814568 w 528"/>
                  <a:gd name="T3" fmla="*/ 354330 h 300"/>
                  <a:gd name="T4" fmla="*/ 2009775 w 528"/>
                  <a:gd name="T5" fmla="*/ 354330 h 300"/>
                  <a:gd name="T6" fmla="*/ 2009775 w 528"/>
                  <a:gd name="T7" fmla="*/ 1143000 h 300"/>
                  <a:gd name="T8" fmla="*/ 829793 w 528"/>
                  <a:gd name="T9" fmla="*/ 1143000 h 300"/>
                  <a:gd name="T10" fmla="*/ 430122 w 528"/>
                  <a:gd name="T11" fmla="*/ 1036320 h 300"/>
                  <a:gd name="T12" fmla="*/ 140837 w 528"/>
                  <a:gd name="T13" fmla="*/ 742950 h 300"/>
                  <a:gd name="T14" fmla="*/ 114192 w 528"/>
                  <a:gd name="T15" fmla="*/ 0 h 3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28" h="300">
                    <a:moveTo>
                      <a:pt x="30" y="0"/>
                    </a:moveTo>
                    <a:cubicBezTo>
                      <a:pt x="71" y="102"/>
                      <a:pt x="138" y="93"/>
                      <a:pt x="214" y="93"/>
                    </a:cubicBezTo>
                    <a:cubicBezTo>
                      <a:pt x="528" y="93"/>
                      <a:pt x="528" y="93"/>
                      <a:pt x="528" y="93"/>
                    </a:cubicBezTo>
                    <a:cubicBezTo>
                      <a:pt x="528" y="300"/>
                      <a:pt x="528" y="300"/>
                      <a:pt x="528" y="300"/>
                    </a:cubicBezTo>
                    <a:cubicBezTo>
                      <a:pt x="218" y="300"/>
                      <a:pt x="218" y="300"/>
                      <a:pt x="218" y="300"/>
                    </a:cubicBezTo>
                    <a:cubicBezTo>
                      <a:pt x="180" y="300"/>
                      <a:pt x="145" y="290"/>
                      <a:pt x="113" y="272"/>
                    </a:cubicBezTo>
                    <a:cubicBezTo>
                      <a:pt x="82" y="254"/>
                      <a:pt x="56" y="228"/>
                      <a:pt x="37" y="195"/>
                    </a:cubicBezTo>
                    <a:cubicBezTo>
                      <a:pt x="2" y="135"/>
                      <a:pt x="0" y="62"/>
                      <a:pt x="3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3" name="Freeform 9">
                <a:extLst>
                  <a:ext uri="{FF2B5EF4-FFF2-40B4-BE49-F238E27FC236}">
                    <a16:creationId xmlns:a16="http://schemas.microsoft.com/office/drawing/2014/main" id="{E294F5B0-62A9-48D6-868B-4B40C482BD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9513" y="3500438"/>
                <a:ext cx="1450975" cy="1665287"/>
              </a:xfrm>
              <a:custGeom>
                <a:avLst/>
                <a:gdLst>
                  <a:gd name="T0" fmla="*/ 0 w 381"/>
                  <a:gd name="T1" fmla="*/ 1295647 h 437"/>
                  <a:gd name="T2" fmla="*/ 26658 w 381"/>
                  <a:gd name="T3" fmla="*/ 1368050 h 437"/>
                  <a:gd name="T4" fmla="*/ 533167 w 381"/>
                  <a:gd name="T5" fmla="*/ 1665287 h 437"/>
                  <a:gd name="T6" fmla="*/ 693117 w 381"/>
                  <a:gd name="T7" fmla="*/ 1665287 h 437"/>
                  <a:gd name="T8" fmla="*/ 1233900 w 381"/>
                  <a:gd name="T9" fmla="*/ 724038 h 437"/>
                  <a:gd name="T10" fmla="*/ 1450975 w 381"/>
                  <a:gd name="T11" fmla="*/ 849792 h 437"/>
                  <a:gd name="T12" fmla="*/ 1195817 w 381"/>
                  <a:gd name="T13" fmla="*/ 0 h 437"/>
                  <a:gd name="T14" fmla="*/ 361792 w 381"/>
                  <a:gd name="T15" fmla="*/ 221022 h 437"/>
                  <a:gd name="T16" fmla="*/ 556017 w 381"/>
                  <a:gd name="T17" fmla="*/ 331533 h 437"/>
                  <a:gd name="T18" fmla="*/ 0 w 381"/>
                  <a:gd name="T19" fmla="*/ 1295647 h 43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81" h="437">
                    <a:moveTo>
                      <a:pt x="0" y="340"/>
                    </a:moveTo>
                    <a:cubicBezTo>
                      <a:pt x="7" y="359"/>
                      <a:pt x="7" y="359"/>
                      <a:pt x="7" y="359"/>
                    </a:cubicBezTo>
                    <a:cubicBezTo>
                      <a:pt x="37" y="433"/>
                      <a:pt x="77" y="437"/>
                      <a:pt x="140" y="437"/>
                    </a:cubicBezTo>
                    <a:cubicBezTo>
                      <a:pt x="182" y="437"/>
                      <a:pt x="182" y="437"/>
                      <a:pt x="182" y="437"/>
                    </a:cubicBezTo>
                    <a:cubicBezTo>
                      <a:pt x="324" y="190"/>
                      <a:pt x="324" y="190"/>
                      <a:pt x="324" y="190"/>
                    </a:cubicBezTo>
                    <a:cubicBezTo>
                      <a:pt x="381" y="223"/>
                      <a:pt x="381" y="223"/>
                      <a:pt x="381" y="223"/>
                    </a:cubicBezTo>
                    <a:cubicBezTo>
                      <a:pt x="314" y="0"/>
                      <a:pt x="314" y="0"/>
                      <a:pt x="314" y="0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146" y="87"/>
                      <a:pt x="146" y="87"/>
                      <a:pt x="146" y="87"/>
                    </a:cubicBezTo>
                    <a:lnTo>
                      <a:pt x="0" y="34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9" name="Group 30">
              <a:extLst>
                <a:ext uri="{FF2B5EF4-FFF2-40B4-BE49-F238E27FC236}">
                  <a16:creationId xmlns:a16="http://schemas.microsoft.com/office/drawing/2014/main" id="{6C7FD4D7-B903-4012-A7B5-664A6A1A9D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61213" y="1784350"/>
              <a:ext cx="2746375" cy="2143125"/>
              <a:chOff x="7161213" y="1784350"/>
              <a:chExt cx="2746375" cy="2143125"/>
            </a:xfrm>
            <a:grpFill/>
          </p:grpSpPr>
          <p:sp>
            <p:nvSpPr>
              <p:cNvPr id="20" name="Freeform 10">
                <a:extLst>
                  <a:ext uri="{FF2B5EF4-FFF2-40B4-BE49-F238E27FC236}">
                    <a16:creationId xmlns:a16="http://schemas.microsoft.com/office/drawing/2014/main" id="{6327EF95-541F-420B-AD3C-EFF974CD40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1213" y="1784350"/>
                <a:ext cx="1938338" cy="1814512"/>
              </a:xfrm>
              <a:custGeom>
                <a:avLst/>
                <a:gdLst>
                  <a:gd name="T0" fmla="*/ 1938338 w 509"/>
                  <a:gd name="T1" fmla="*/ 346892 h 476"/>
                  <a:gd name="T2" fmla="*/ 1279532 w 509"/>
                  <a:gd name="T3" fmla="*/ 777648 h 476"/>
                  <a:gd name="T4" fmla="*/ 681655 w 509"/>
                  <a:gd name="T5" fmla="*/ 1814512 h 476"/>
                  <a:gd name="T6" fmla="*/ 0 w 509"/>
                  <a:gd name="T7" fmla="*/ 1421876 h 476"/>
                  <a:gd name="T8" fmla="*/ 590260 w 509"/>
                  <a:gd name="T9" fmla="*/ 396448 h 476"/>
                  <a:gd name="T10" fmla="*/ 883486 w 509"/>
                  <a:gd name="T11" fmla="*/ 106736 h 476"/>
                  <a:gd name="T12" fmla="*/ 1279532 w 509"/>
                  <a:gd name="T13" fmla="*/ 0 h 476"/>
                  <a:gd name="T14" fmla="*/ 1938338 w 509"/>
                  <a:gd name="T15" fmla="*/ 346892 h 4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09" h="476">
                    <a:moveTo>
                      <a:pt x="509" y="91"/>
                    </a:moveTo>
                    <a:cubicBezTo>
                      <a:pt x="400" y="76"/>
                      <a:pt x="374" y="138"/>
                      <a:pt x="336" y="204"/>
                    </a:cubicBezTo>
                    <a:cubicBezTo>
                      <a:pt x="179" y="476"/>
                      <a:pt x="179" y="476"/>
                      <a:pt x="179" y="476"/>
                    </a:cubicBezTo>
                    <a:cubicBezTo>
                      <a:pt x="0" y="373"/>
                      <a:pt x="0" y="373"/>
                      <a:pt x="0" y="373"/>
                    </a:cubicBezTo>
                    <a:cubicBezTo>
                      <a:pt x="155" y="104"/>
                      <a:pt x="155" y="104"/>
                      <a:pt x="155" y="104"/>
                    </a:cubicBezTo>
                    <a:cubicBezTo>
                      <a:pt x="174" y="72"/>
                      <a:pt x="200" y="46"/>
                      <a:pt x="232" y="28"/>
                    </a:cubicBezTo>
                    <a:cubicBezTo>
                      <a:pt x="263" y="10"/>
                      <a:pt x="299" y="0"/>
                      <a:pt x="336" y="0"/>
                    </a:cubicBezTo>
                    <a:cubicBezTo>
                      <a:pt x="405" y="0"/>
                      <a:pt x="470" y="34"/>
                      <a:pt x="509" y="9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" name="Freeform 11">
                <a:extLst>
                  <a:ext uri="{FF2B5EF4-FFF2-40B4-BE49-F238E27FC236}">
                    <a16:creationId xmlns:a16="http://schemas.microsoft.com/office/drawing/2014/main" id="{9C1CEF11-22E6-46B8-A9C9-284D3E005D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94713" y="2219325"/>
                <a:ext cx="1412875" cy="1708150"/>
              </a:xfrm>
              <a:custGeom>
                <a:avLst/>
                <a:gdLst>
                  <a:gd name="T0" fmla="*/ 1222461 w 371"/>
                  <a:gd name="T1" fmla="*/ 983711 h 448"/>
                  <a:gd name="T2" fmla="*/ 666450 w 371"/>
                  <a:gd name="T3" fmla="*/ 19064 h 448"/>
                  <a:gd name="T4" fmla="*/ 590285 w 371"/>
                  <a:gd name="T5" fmla="*/ 7626 h 448"/>
                  <a:gd name="T6" fmla="*/ 487461 w 371"/>
                  <a:gd name="T7" fmla="*/ 0 h 448"/>
                  <a:gd name="T8" fmla="*/ 60933 w 371"/>
                  <a:gd name="T9" fmla="*/ 331717 h 448"/>
                  <a:gd name="T10" fmla="*/ 0 w 371"/>
                  <a:gd name="T11" fmla="*/ 438476 h 448"/>
                  <a:gd name="T12" fmla="*/ 544585 w 371"/>
                  <a:gd name="T13" fmla="*/ 1376433 h 448"/>
                  <a:gd name="T14" fmla="*/ 323705 w 371"/>
                  <a:gd name="T15" fmla="*/ 1502257 h 448"/>
                  <a:gd name="T16" fmla="*/ 1188186 w 371"/>
                  <a:gd name="T17" fmla="*/ 1708150 h 448"/>
                  <a:gd name="T18" fmla="*/ 1412875 w 371"/>
                  <a:gd name="T19" fmla="*/ 873139 h 448"/>
                  <a:gd name="T20" fmla="*/ 1222461 w 371"/>
                  <a:gd name="T21" fmla="*/ 983711 h 4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1" h="448">
                    <a:moveTo>
                      <a:pt x="321" y="258"/>
                    </a:moveTo>
                    <a:cubicBezTo>
                      <a:pt x="175" y="5"/>
                      <a:pt x="175" y="5"/>
                      <a:pt x="175" y="5"/>
                    </a:cubicBezTo>
                    <a:cubicBezTo>
                      <a:pt x="155" y="2"/>
                      <a:pt x="155" y="2"/>
                      <a:pt x="155" y="2"/>
                    </a:cubicBezTo>
                    <a:cubicBezTo>
                      <a:pt x="145" y="1"/>
                      <a:pt x="136" y="0"/>
                      <a:pt x="128" y="0"/>
                    </a:cubicBezTo>
                    <a:cubicBezTo>
                      <a:pt x="66" y="0"/>
                      <a:pt x="46" y="35"/>
                      <a:pt x="16" y="87"/>
                    </a:cubicBezTo>
                    <a:cubicBezTo>
                      <a:pt x="16" y="88"/>
                      <a:pt x="10" y="98"/>
                      <a:pt x="0" y="115"/>
                    </a:cubicBezTo>
                    <a:cubicBezTo>
                      <a:pt x="143" y="361"/>
                      <a:pt x="143" y="361"/>
                      <a:pt x="143" y="361"/>
                    </a:cubicBezTo>
                    <a:cubicBezTo>
                      <a:pt x="85" y="394"/>
                      <a:pt x="85" y="394"/>
                      <a:pt x="85" y="394"/>
                    </a:cubicBezTo>
                    <a:cubicBezTo>
                      <a:pt x="312" y="448"/>
                      <a:pt x="312" y="448"/>
                      <a:pt x="312" y="448"/>
                    </a:cubicBezTo>
                    <a:cubicBezTo>
                      <a:pt x="371" y="229"/>
                      <a:pt x="371" y="229"/>
                      <a:pt x="371" y="229"/>
                    </a:cubicBezTo>
                    <a:lnTo>
                      <a:pt x="321" y="258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26" name="Group 201">
            <a:extLst>
              <a:ext uri="{FF2B5EF4-FFF2-40B4-BE49-F238E27FC236}">
                <a16:creationId xmlns:a16="http://schemas.microsoft.com/office/drawing/2014/main" id="{A935B80F-8BF4-4C94-ABB2-C673010C30D7}"/>
              </a:ext>
            </a:extLst>
          </p:cNvPr>
          <p:cNvGrpSpPr>
            <a:grpSpLocks/>
          </p:cNvGrpSpPr>
          <p:nvPr/>
        </p:nvGrpSpPr>
        <p:grpSpPr bwMode="auto">
          <a:xfrm>
            <a:off x="8340328" y="2572591"/>
            <a:ext cx="324581" cy="366970"/>
            <a:chOff x="727075" y="3759200"/>
            <a:chExt cx="425451" cy="481013"/>
          </a:xfrm>
          <a:noFill/>
        </p:grpSpPr>
        <p:sp>
          <p:nvSpPr>
            <p:cNvPr id="27" name="Rectangle 142">
              <a:extLst>
                <a:ext uri="{FF2B5EF4-FFF2-40B4-BE49-F238E27FC236}">
                  <a16:creationId xmlns:a16="http://schemas.microsoft.com/office/drawing/2014/main" id="{91260B08-9EC3-4830-8D09-3FF130C23A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4264" y="3892550"/>
              <a:ext cx="68262" cy="114300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28" name="Rectangle 143">
              <a:extLst>
                <a:ext uri="{FF2B5EF4-FFF2-40B4-BE49-F238E27FC236}">
                  <a16:creationId xmlns:a16="http://schemas.microsoft.com/office/drawing/2014/main" id="{06E54630-300D-4D64-B284-9B4A7CA4F2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425" y="3840163"/>
              <a:ext cx="152400" cy="4127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29" name="Freeform 144">
              <a:extLst>
                <a:ext uri="{FF2B5EF4-FFF2-40B4-BE49-F238E27FC236}">
                  <a16:creationId xmlns:a16="http://schemas.microsoft.com/office/drawing/2014/main" id="{C308560B-267D-4090-8247-083674E5E08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325" y="3759200"/>
              <a:ext cx="114300" cy="61913"/>
            </a:xfrm>
            <a:custGeom>
              <a:avLst/>
              <a:gdLst>
                <a:gd name="T0" fmla="*/ 435483000 w 30"/>
                <a:gd name="T1" fmla="*/ 119790046 h 16"/>
                <a:gd name="T2" fmla="*/ 116128800 w 30"/>
                <a:gd name="T3" fmla="*/ 239576223 h 16"/>
                <a:gd name="T4" fmla="*/ 0 w 30"/>
                <a:gd name="T5" fmla="*/ 119790046 h 16"/>
                <a:gd name="T6" fmla="*/ 116128800 w 30"/>
                <a:gd name="T7" fmla="*/ 0 h 16"/>
                <a:gd name="T8" fmla="*/ 435483000 w 30"/>
                <a:gd name="T9" fmla="*/ 11979004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16">
                  <a:moveTo>
                    <a:pt x="30" y="8"/>
                  </a:moveTo>
                  <a:cubicBezTo>
                    <a:pt x="30" y="8"/>
                    <a:pt x="12" y="16"/>
                    <a:pt x="8" y="16"/>
                  </a:cubicBezTo>
                  <a:cubicBezTo>
                    <a:pt x="4" y="16"/>
                    <a:pt x="0" y="13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" y="0"/>
                    <a:pt x="30" y="8"/>
                    <a:pt x="30" y="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0" name="Freeform 145">
              <a:extLst>
                <a:ext uri="{FF2B5EF4-FFF2-40B4-BE49-F238E27FC236}">
                  <a16:creationId xmlns:a16="http://schemas.microsoft.com/office/drawing/2014/main" id="{98D0F27F-18CE-4881-BCED-3936CB5053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625" y="3759200"/>
              <a:ext cx="109538" cy="61913"/>
            </a:xfrm>
            <a:custGeom>
              <a:avLst/>
              <a:gdLst>
                <a:gd name="T0" fmla="*/ 0 w 29"/>
                <a:gd name="T1" fmla="*/ 119790046 h 16"/>
                <a:gd name="T2" fmla="*/ 299609093 w 29"/>
                <a:gd name="T3" fmla="*/ 239576223 h 16"/>
                <a:gd name="T4" fmla="*/ 413743912 w 29"/>
                <a:gd name="T5" fmla="*/ 119790046 h 16"/>
                <a:gd name="T6" fmla="*/ 299609093 w 29"/>
                <a:gd name="T7" fmla="*/ 0 h 16"/>
                <a:gd name="T8" fmla="*/ 0 w 29"/>
                <a:gd name="T9" fmla="*/ 11979004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" h="16">
                  <a:moveTo>
                    <a:pt x="0" y="8"/>
                  </a:moveTo>
                  <a:cubicBezTo>
                    <a:pt x="0" y="8"/>
                    <a:pt x="17" y="16"/>
                    <a:pt x="21" y="16"/>
                  </a:cubicBezTo>
                  <a:cubicBezTo>
                    <a:pt x="26" y="16"/>
                    <a:pt x="29" y="13"/>
                    <a:pt x="29" y="8"/>
                  </a:cubicBezTo>
                  <a:cubicBezTo>
                    <a:pt x="29" y="4"/>
                    <a:pt x="26" y="0"/>
                    <a:pt x="21" y="0"/>
                  </a:cubicBezTo>
                  <a:cubicBezTo>
                    <a:pt x="17" y="0"/>
                    <a:pt x="0" y="8"/>
                    <a:pt x="0" y="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1" name="Oval 146">
              <a:extLst>
                <a:ext uri="{FF2B5EF4-FFF2-40B4-BE49-F238E27FC236}">
                  <a16:creationId xmlns:a16="http://schemas.microsoft.com/office/drawing/2014/main" id="{231E5127-ADC7-45EB-955A-896159E070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813" y="3767138"/>
              <a:ext cx="49213" cy="49213"/>
            </a:xfrm>
            <a:prstGeom prst="ellipse">
              <a:avLst/>
            </a:prstGeom>
            <a:solidFill>
              <a:schemeClr val="accent6"/>
            </a:solidFill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2" name="Rectangle 147">
              <a:extLst>
                <a:ext uri="{FF2B5EF4-FFF2-40B4-BE49-F238E27FC236}">
                  <a16:creationId xmlns:a16="http://schemas.microsoft.com/office/drawing/2014/main" id="{35832377-2C40-4DA6-A6E6-7613F3849C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688" y="3790950"/>
              <a:ext cx="19050" cy="38100"/>
            </a:xfrm>
            <a:prstGeom prst="rect">
              <a:avLst/>
            </a:prstGeom>
            <a:solidFill>
              <a:schemeClr val="accent6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3" name="Rectangle 148">
              <a:extLst>
                <a:ext uri="{FF2B5EF4-FFF2-40B4-BE49-F238E27FC236}">
                  <a16:creationId xmlns:a16="http://schemas.microsoft.com/office/drawing/2014/main" id="{6D1AEDA6-7AB4-44F8-8EB6-69B16E1B66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250" y="4033838"/>
              <a:ext cx="92075" cy="3492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34" name="Freeform 149">
              <a:extLst>
                <a:ext uri="{FF2B5EF4-FFF2-40B4-BE49-F238E27FC236}">
                  <a16:creationId xmlns:a16="http://schemas.microsoft.com/office/drawing/2014/main" id="{9117BF41-9C55-4DF2-B314-17908C547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3" y="3916363"/>
              <a:ext cx="103187" cy="106362"/>
            </a:xfrm>
            <a:custGeom>
              <a:avLst/>
              <a:gdLst>
                <a:gd name="T0" fmla="*/ 91723 w 27"/>
                <a:gd name="T1" fmla="*/ 45584 h 28"/>
                <a:gd name="T2" fmla="*/ 103188 w 27"/>
                <a:gd name="T3" fmla="*/ 0 h 28"/>
                <a:gd name="T4" fmla="*/ 61148 w 27"/>
                <a:gd name="T5" fmla="*/ 0 h 28"/>
                <a:gd name="T6" fmla="*/ 0 w 27"/>
                <a:gd name="T7" fmla="*/ 60779 h 28"/>
                <a:gd name="T8" fmla="*/ 0 w 27"/>
                <a:gd name="T9" fmla="*/ 106363 h 28"/>
                <a:gd name="T10" fmla="*/ 68792 w 27"/>
                <a:gd name="T11" fmla="*/ 106363 h 28"/>
                <a:gd name="T12" fmla="*/ 68792 w 27"/>
                <a:gd name="T13" fmla="*/ 91168 h 28"/>
                <a:gd name="T14" fmla="*/ 91723 w 27"/>
                <a:gd name="T15" fmla="*/ 68376 h 28"/>
                <a:gd name="T16" fmla="*/ 95544 w 27"/>
                <a:gd name="T17" fmla="*/ 68376 h 28"/>
                <a:gd name="T18" fmla="*/ 91723 w 27"/>
                <a:gd name="T19" fmla="*/ 45584 h 2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" h="28">
                  <a:moveTo>
                    <a:pt x="24" y="12"/>
                  </a:moveTo>
                  <a:cubicBezTo>
                    <a:pt x="24" y="8"/>
                    <a:pt x="25" y="4"/>
                    <a:pt x="2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0"/>
                    <a:pt x="21" y="18"/>
                    <a:pt x="24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4" y="16"/>
                    <a:pt x="24" y="14"/>
                    <a:pt x="24" y="12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" name="Freeform 150">
              <a:extLst>
                <a:ext uri="{FF2B5EF4-FFF2-40B4-BE49-F238E27FC236}">
                  <a16:creationId xmlns:a16="http://schemas.microsoft.com/office/drawing/2014/main" id="{14809F3B-87E3-4DCB-AA31-89A0A0CEDB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876" y="3916363"/>
              <a:ext cx="38100" cy="68262"/>
            </a:xfrm>
            <a:custGeom>
              <a:avLst/>
              <a:gdLst>
                <a:gd name="T0" fmla="*/ 0 w 10"/>
                <a:gd name="T1" fmla="*/ 0 h 18"/>
                <a:gd name="T2" fmla="*/ 7620 w 10"/>
                <a:gd name="T3" fmla="*/ 45509 h 18"/>
                <a:gd name="T4" fmla="*/ 7620 w 10"/>
                <a:gd name="T5" fmla="*/ 68263 h 18"/>
                <a:gd name="T6" fmla="*/ 38100 w 10"/>
                <a:gd name="T7" fmla="*/ 68263 h 18"/>
                <a:gd name="T8" fmla="*/ 38100 w 10"/>
                <a:gd name="T9" fmla="*/ 0 h 18"/>
                <a:gd name="T10" fmla="*/ 0 w 10"/>
                <a:gd name="T11" fmla="*/ 0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" h="18">
                  <a:moveTo>
                    <a:pt x="0" y="0"/>
                  </a:moveTo>
                  <a:cubicBezTo>
                    <a:pt x="1" y="4"/>
                    <a:pt x="2" y="8"/>
                    <a:pt x="2" y="12"/>
                  </a:cubicBezTo>
                  <a:cubicBezTo>
                    <a:pt x="2" y="14"/>
                    <a:pt x="2" y="16"/>
                    <a:pt x="2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6" name="Freeform 151">
              <a:extLst>
                <a:ext uri="{FF2B5EF4-FFF2-40B4-BE49-F238E27FC236}">
                  <a16:creationId xmlns:a16="http://schemas.microsoft.com/office/drawing/2014/main" id="{F517C9AA-2D3A-481C-A5B3-C245D38135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550" y="3892550"/>
              <a:ext cx="182563" cy="138113"/>
            </a:xfrm>
            <a:custGeom>
              <a:avLst/>
              <a:gdLst>
                <a:gd name="T0" fmla="*/ 182563 w 48"/>
                <a:gd name="T1" fmla="*/ 69057 h 36"/>
                <a:gd name="T2" fmla="*/ 148332 w 48"/>
                <a:gd name="T3" fmla="*/ 0 h 36"/>
                <a:gd name="T4" fmla="*/ 34231 w 48"/>
                <a:gd name="T5" fmla="*/ 0 h 36"/>
                <a:gd name="T6" fmla="*/ 0 w 48"/>
                <a:gd name="T7" fmla="*/ 69057 h 36"/>
                <a:gd name="T8" fmla="*/ 34231 w 48"/>
                <a:gd name="T9" fmla="*/ 138113 h 36"/>
                <a:gd name="T10" fmla="*/ 152136 w 48"/>
                <a:gd name="T11" fmla="*/ 138113 h 36"/>
                <a:gd name="T12" fmla="*/ 182563 w 48"/>
                <a:gd name="T13" fmla="*/ 69057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36">
                  <a:moveTo>
                    <a:pt x="48" y="18"/>
                  </a:moveTo>
                  <a:cubicBezTo>
                    <a:pt x="48" y="11"/>
                    <a:pt x="44" y="4"/>
                    <a:pt x="3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4"/>
                    <a:pt x="0" y="11"/>
                    <a:pt x="0" y="18"/>
                  </a:cubicBezTo>
                  <a:cubicBezTo>
                    <a:pt x="0" y="25"/>
                    <a:pt x="4" y="32"/>
                    <a:pt x="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5" y="32"/>
                    <a:pt x="48" y="25"/>
                    <a:pt x="48" y="1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7" name="Freeform 152">
              <a:extLst>
                <a:ext uri="{FF2B5EF4-FFF2-40B4-BE49-F238E27FC236}">
                  <a16:creationId xmlns:a16="http://schemas.microsoft.com/office/drawing/2014/main" id="{C6B7AFEF-04C9-4212-970E-816E62F5DD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075" y="4090988"/>
              <a:ext cx="95250" cy="149225"/>
            </a:xfrm>
            <a:custGeom>
              <a:avLst/>
              <a:gdLst>
                <a:gd name="T0" fmla="*/ 0 w 25"/>
                <a:gd name="T1" fmla="*/ 103310 h 39"/>
                <a:gd name="T2" fmla="*/ 49530 w 25"/>
                <a:gd name="T3" fmla="*/ 149225 h 39"/>
                <a:gd name="T4" fmla="*/ 95250 w 25"/>
                <a:gd name="T5" fmla="*/ 103310 h 39"/>
                <a:gd name="T6" fmla="*/ 53340 w 25"/>
                <a:gd name="T7" fmla="*/ 0 h 39"/>
                <a:gd name="T8" fmla="*/ 45720 w 25"/>
                <a:gd name="T9" fmla="*/ 0 h 39"/>
                <a:gd name="T10" fmla="*/ 0 w 25"/>
                <a:gd name="T11" fmla="*/ 103310 h 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39">
                  <a:moveTo>
                    <a:pt x="0" y="27"/>
                  </a:moveTo>
                  <a:cubicBezTo>
                    <a:pt x="0" y="34"/>
                    <a:pt x="6" y="39"/>
                    <a:pt x="13" y="39"/>
                  </a:cubicBezTo>
                  <a:cubicBezTo>
                    <a:pt x="20" y="39"/>
                    <a:pt x="25" y="34"/>
                    <a:pt x="25" y="27"/>
                  </a:cubicBezTo>
                  <a:cubicBezTo>
                    <a:pt x="25" y="21"/>
                    <a:pt x="17" y="6"/>
                    <a:pt x="14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9" y="6"/>
                    <a:pt x="0" y="21"/>
                    <a:pt x="0" y="27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8" name="Freeform 697">
            <a:extLst>
              <a:ext uri="{FF2B5EF4-FFF2-40B4-BE49-F238E27FC236}">
                <a16:creationId xmlns:a16="http://schemas.microsoft.com/office/drawing/2014/main" id="{F400119D-332D-4163-9BBA-6821EF6B6D2C}"/>
              </a:ext>
            </a:extLst>
          </p:cNvPr>
          <p:cNvSpPr>
            <a:spLocks/>
          </p:cNvSpPr>
          <p:nvPr/>
        </p:nvSpPr>
        <p:spPr bwMode="auto">
          <a:xfrm>
            <a:off x="8374113" y="1489385"/>
            <a:ext cx="212725" cy="407988"/>
          </a:xfrm>
          <a:custGeom>
            <a:avLst/>
            <a:gdLst>
              <a:gd name="T0" fmla="*/ 0 w 134"/>
              <a:gd name="T1" fmla="*/ 362902945 h 257"/>
              <a:gd name="T2" fmla="*/ 156249688 w 134"/>
              <a:gd name="T3" fmla="*/ 362902945 h 257"/>
              <a:gd name="T4" fmla="*/ 100806250 w 134"/>
              <a:gd name="T5" fmla="*/ 647681744 h 257"/>
              <a:gd name="T6" fmla="*/ 337700938 w 134"/>
              <a:gd name="T7" fmla="*/ 279738480 h 257"/>
              <a:gd name="T8" fmla="*/ 204133450 w 134"/>
              <a:gd name="T9" fmla="*/ 279738480 h 257"/>
              <a:gd name="T10" fmla="*/ 259576888 w 134"/>
              <a:gd name="T11" fmla="*/ 0 h 257"/>
              <a:gd name="T12" fmla="*/ 0 w 134"/>
              <a:gd name="T13" fmla="*/ 362902945 h 25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4" h="257">
                <a:moveTo>
                  <a:pt x="0" y="144"/>
                </a:moveTo>
                <a:lnTo>
                  <a:pt x="62" y="144"/>
                </a:lnTo>
                <a:lnTo>
                  <a:pt x="40" y="257"/>
                </a:lnTo>
                <a:lnTo>
                  <a:pt x="134" y="111"/>
                </a:lnTo>
                <a:lnTo>
                  <a:pt x="81" y="111"/>
                </a:lnTo>
                <a:lnTo>
                  <a:pt x="103" y="0"/>
                </a:lnTo>
                <a:lnTo>
                  <a:pt x="0" y="144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39" name="Elemento grafico 38">
            <a:extLst>
              <a:ext uri="{FF2B5EF4-FFF2-40B4-BE49-F238E27FC236}">
                <a16:creationId xmlns:a16="http://schemas.microsoft.com/office/drawing/2014/main" id="{C0C80ED9-ADE1-49CF-9D47-26D962E8E2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80187" y="2059540"/>
            <a:ext cx="192363" cy="325185"/>
          </a:xfrm>
          <a:prstGeom prst="rect">
            <a:avLst/>
          </a:prstGeom>
        </p:spPr>
      </p:pic>
      <p:pic>
        <p:nvPicPr>
          <p:cNvPr id="40" name="Elemento grafico 39">
            <a:extLst>
              <a:ext uri="{FF2B5EF4-FFF2-40B4-BE49-F238E27FC236}">
                <a16:creationId xmlns:a16="http://schemas.microsoft.com/office/drawing/2014/main" id="{66012062-A6C6-40CF-89F1-AD9888E52C7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24908" y="929517"/>
            <a:ext cx="502920" cy="440055"/>
          </a:xfrm>
          <a:prstGeom prst="rect">
            <a:avLst/>
          </a:prstGeom>
        </p:spPr>
      </p:pic>
      <p:sp>
        <p:nvSpPr>
          <p:cNvPr id="41" name="Doppia parentesi quadra 40">
            <a:extLst>
              <a:ext uri="{FF2B5EF4-FFF2-40B4-BE49-F238E27FC236}">
                <a16:creationId xmlns:a16="http://schemas.microsoft.com/office/drawing/2014/main" id="{6709DB58-6E79-4571-A35E-F4CFDA75B4B8}"/>
              </a:ext>
            </a:extLst>
          </p:cNvPr>
          <p:cNvSpPr/>
          <p:nvPr/>
        </p:nvSpPr>
        <p:spPr>
          <a:xfrm>
            <a:off x="8159701" y="1392645"/>
            <a:ext cx="644656" cy="2141220"/>
          </a:xfrm>
          <a:prstGeom prst="bracketPair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Rectangle 2">
            <a:extLst>
              <a:ext uri="{FF2B5EF4-FFF2-40B4-BE49-F238E27FC236}">
                <a16:creationId xmlns:a16="http://schemas.microsoft.com/office/drawing/2014/main" id="{18ED3823-892E-4A00-93EF-95C87DF45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itolo 2">
            <a:extLst>
              <a:ext uri="{FF2B5EF4-FFF2-40B4-BE49-F238E27FC236}">
                <a16:creationId xmlns:a16="http://schemas.microsoft.com/office/drawing/2014/main" id="{0FDE97D9-69DC-41C7-9553-A97D30648FEE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2. Efficientamento energetico</a:t>
            </a:r>
            <a:endParaRPr lang="it-IT" sz="1600" b="0" dirty="0">
              <a:solidFill>
                <a:srgbClr val="7778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17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ttangolo arrotondato 9">
            <a:extLst>
              <a:ext uri="{FF2B5EF4-FFF2-40B4-BE49-F238E27FC236}">
                <a16:creationId xmlns:a16="http://schemas.microsoft.com/office/drawing/2014/main" id="{9E143C58-C512-4A9A-9047-246E6B1CD787}"/>
              </a:ext>
            </a:extLst>
          </p:cNvPr>
          <p:cNvSpPr/>
          <p:nvPr/>
        </p:nvSpPr>
        <p:spPr bwMode="auto">
          <a:xfrm>
            <a:off x="2282015" y="2206611"/>
            <a:ext cx="2200340" cy="6938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8" i="0" u="none" strike="noStrike" kern="0" normalizeH="0" baseline="0" noProof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i="0" u="none" strike="noStrike" kern="0" normalizeH="0" baseline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</a:rPr>
              <a:t>PUNTO DI UTILIZZO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i="0" u="none" strike="noStrike" kern="0" normalizeH="0" baseline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</a:rPr>
              <a:t>MIGLIORAMENTO </a:t>
            </a:r>
            <a:r>
              <a:rPr lang="en-US" sz="1108" kern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/>
              </a:rPr>
              <a:t>ENERGIA</a:t>
            </a:r>
            <a:r>
              <a:rPr kumimoji="0" lang="en-US" sz="1108" i="0" u="none" strike="noStrike" kern="0" normalizeH="0" baseline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</a:rPr>
              <a:t>/PRODOTTO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108" i="0" u="none" strike="noStrike" kern="0" normalizeH="0" baseline="0" noProof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Calibri"/>
            </a:endParaRPr>
          </a:p>
        </p:txBody>
      </p:sp>
      <p:pic>
        <p:nvPicPr>
          <p:cNvPr id="71" name="Picture 10">
            <a:extLst>
              <a:ext uri="{FF2B5EF4-FFF2-40B4-BE49-F238E27FC236}">
                <a16:creationId xmlns:a16="http://schemas.microsoft.com/office/drawing/2014/main" id="{3A866071-C6B1-4D49-8B3D-EF01E3BC4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404" y="2328459"/>
            <a:ext cx="715107" cy="428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2" name="Rettangolo arrotondato 11">
            <a:extLst>
              <a:ext uri="{FF2B5EF4-FFF2-40B4-BE49-F238E27FC236}">
                <a16:creationId xmlns:a16="http://schemas.microsoft.com/office/drawing/2014/main" id="{23A40205-5045-48D7-8AD8-F880FCF38676}"/>
              </a:ext>
            </a:extLst>
          </p:cNvPr>
          <p:cNvSpPr/>
          <p:nvPr/>
        </p:nvSpPr>
        <p:spPr bwMode="auto">
          <a:xfrm>
            <a:off x="148635" y="2206611"/>
            <a:ext cx="2096119" cy="6938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i="0" u="none" strike="noStrike" kern="0" normalizeH="0" baseline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</a:rPr>
              <a:t>GENERAZIONE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i="0" u="none" strike="noStrike" kern="0" normalizeH="0" baseline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</a:rPr>
              <a:t>RISPARMIO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i="0" u="none" strike="noStrike" kern="0" normalizeH="0" baseline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</a:rPr>
              <a:t>ENERGIA PRIMARIA</a:t>
            </a:r>
          </a:p>
        </p:txBody>
      </p:sp>
      <p:pic>
        <p:nvPicPr>
          <p:cNvPr id="73" name="Picture 50">
            <a:extLst>
              <a:ext uri="{FF2B5EF4-FFF2-40B4-BE49-F238E27FC236}">
                <a16:creationId xmlns:a16="http://schemas.microsoft.com/office/drawing/2014/main" id="{F33F317F-66B8-4435-AFEC-740C70712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192" y="2275370"/>
            <a:ext cx="863697" cy="396716"/>
          </a:xfrm>
          <a:prstGeom prst="flowChartAlternateProcess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4" name="Rettangolo arrotondato 13">
            <a:extLst>
              <a:ext uri="{FF2B5EF4-FFF2-40B4-BE49-F238E27FC236}">
                <a16:creationId xmlns:a16="http://schemas.microsoft.com/office/drawing/2014/main" id="{E11391AC-EEF7-4EFF-B516-7DE82E149BDC}"/>
              </a:ext>
            </a:extLst>
          </p:cNvPr>
          <p:cNvSpPr/>
          <p:nvPr/>
        </p:nvSpPr>
        <p:spPr bwMode="auto">
          <a:xfrm>
            <a:off x="575992" y="1818849"/>
            <a:ext cx="3143795" cy="332588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92" i="0" u="none" strike="noStrike" kern="0" normalizeH="0" baseline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</a:rPr>
              <a:t>EFFICIENZA ENERGETICA</a:t>
            </a:r>
          </a:p>
        </p:txBody>
      </p:sp>
      <p:pic>
        <p:nvPicPr>
          <p:cNvPr id="7" name="Immagine 6" descr="LOGO_EDIS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10" name="Segnaposto numero diapositiva 4"/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31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76" name="Rettangolo arrotondato 15">
            <a:extLst>
              <a:ext uri="{FF2B5EF4-FFF2-40B4-BE49-F238E27FC236}">
                <a16:creationId xmlns:a16="http://schemas.microsoft.com/office/drawing/2014/main" id="{E3F367A8-6DE5-4C91-959B-D0BC7629163D}"/>
              </a:ext>
            </a:extLst>
          </p:cNvPr>
          <p:cNvSpPr/>
          <p:nvPr/>
        </p:nvSpPr>
        <p:spPr bwMode="auto">
          <a:xfrm>
            <a:off x="1183263" y="3376307"/>
            <a:ext cx="2013645" cy="641205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92" i="0" u="none" strike="noStrike" kern="0" normalizeH="0" baseline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</a:rPr>
              <a:t>RIDUZIONE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92" i="0" u="none" strike="noStrike" kern="0" normalizeH="0" baseline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</a:rPr>
              <a:t>COSTO ENERGIA</a:t>
            </a:r>
          </a:p>
        </p:txBody>
      </p:sp>
      <p:sp>
        <p:nvSpPr>
          <p:cNvPr id="77" name="Rettangolo arrotondato 16">
            <a:extLst>
              <a:ext uri="{FF2B5EF4-FFF2-40B4-BE49-F238E27FC236}">
                <a16:creationId xmlns:a16="http://schemas.microsoft.com/office/drawing/2014/main" id="{DCA70B7A-76B6-4317-9221-90006DFC1A74}"/>
              </a:ext>
            </a:extLst>
          </p:cNvPr>
          <p:cNvSpPr/>
          <p:nvPr/>
        </p:nvSpPr>
        <p:spPr bwMode="auto">
          <a:xfrm>
            <a:off x="617729" y="2989833"/>
            <a:ext cx="3144715" cy="332154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92" i="0" u="none" strike="noStrike" kern="0" normalizeH="0" baseline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</a:rPr>
              <a:t>EFFICIENZA ECONOMICA</a:t>
            </a:r>
          </a:p>
        </p:txBody>
      </p:sp>
      <p:pic>
        <p:nvPicPr>
          <p:cNvPr id="78" name="Picture 12" descr="http://www.allfinanceinfo.com/wp-content/uploads/2013/05/Saving-Money.jpg">
            <a:extLst>
              <a:ext uri="{FF2B5EF4-FFF2-40B4-BE49-F238E27FC236}">
                <a16:creationId xmlns:a16="http://schemas.microsoft.com/office/drawing/2014/main" id="{94555E8A-D792-4B3A-BA7D-6413FA41B6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06"/>
          <a:stretch>
            <a:fillRect/>
          </a:stretch>
        </p:blipFill>
        <p:spPr bwMode="auto">
          <a:xfrm>
            <a:off x="2620348" y="3441241"/>
            <a:ext cx="531815" cy="49743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" name="Rettangolo arrotondato 19">
            <a:extLst>
              <a:ext uri="{FF2B5EF4-FFF2-40B4-BE49-F238E27FC236}">
                <a16:creationId xmlns:a16="http://schemas.microsoft.com/office/drawing/2014/main" id="{C531CF02-55C5-4D50-80D3-FB9E05690E13}"/>
              </a:ext>
            </a:extLst>
          </p:cNvPr>
          <p:cNvSpPr/>
          <p:nvPr/>
        </p:nvSpPr>
        <p:spPr bwMode="auto">
          <a:xfrm>
            <a:off x="5776367" y="2549507"/>
            <a:ext cx="1761197" cy="1329663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92" i="0" u="none" strike="noStrike" kern="0" normalizeH="0" baseline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</a:rPr>
              <a:t>ENVIRONMENTAL RESPONSIBILITY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92" i="0" u="none" strike="noStrike" kern="0" normalizeH="0" baseline="0" noProof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81" name="Rettangolo arrotondato 20">
            <a:extLst>
              <a:ext uri="{FF2B5EF4-FFF2-40B4-BE49-F238E27FC236}">
                <a16:creationId xmlns:a16="http://schemas.microsoft.com/office/drawing/2014/main" id="{87174866-864F-4070-B693-2FA4C42857EE}"/>
              </a:ext>
            </a:extLst>
          </p:cNvPr>
          <p:cNvSpPr/>
          <p:nvPr/>
        </p:nvSpPr>
        <p:spPr bwMode="auto">
          <a:xfrm>
            <a:off x="6354005" y="2212921"/>
            <a:ext cx="1727989" cy="614992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92" i="0" u="none" strike="noStrike" kern="0" normalizeH="0" baseline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</a:rPr>
              <a:t>SOSTENIBILITA’</a:t>
            </a:r>
          </a:p>
        </p:txBody>
      </p:sp>
      <p:pic>
        <p:nvPicPr>
          <p:cNvPr id="82" name="Picture 4" descr="http://www.greenearthconsulting.co.za/images/new%20web/efficiency.jpg">
            <a:extLst>
              <a:ext uri="{FF2B5EF4-FFF2-40B4-BE49-F238E27FC236}">
                <a16:creationId xmlns:a16="http://schemas.microsoft.com/office/drawing/2014/main" id="{4DAF59E1-CBB6-482F-BBFB-7EA2CB31C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2237"/>
          <a:stretch>
            <a:fillRect/>
          </a:stretch>
        </p:blipFill>
        <p:spPr bwMode="auto">
          <a:xfrm>
            <a:off x="6631052" y="3300952"/>
            <a:ext cx="672599" cy="536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Gallone 22">
            <a:extLst>
              <a:ext uri="{FF2B5EF4-FFF2-40B4-BE49-F238E27FC236}">
                <a16:creationId xmlns:a16="http://schemas.microsoft.com/office/drawing/2014/main" id="{14F44D7F-80D8-4291-9ECF-265B9EF8AFF1}"/>
              </a:ext>
            </a:extLst>
          </p:cNvPr>
          <p:cNvSpPr/>
          <p:nvPr/>
        </p:nvSpPr>
        <p:spPr bwMode="auto">
          <a:xfrm>
            <a:off x="4614980" y="2353429"/>
            <a:ext cx="997015" cy="1585250"/>
          </a:xfrm>
          <a:prstGeom prst="chevron">
            <a:avLst>
              <a:gd name="adj" fmla="val 70244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i="0" u="none" strike="noStrike" kern="0" normalizeH="0" baseline="0" noProof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85" name="Freccia in su 84">
            <a:extLst>
              <a:ext uri="{FF2B5EF4-FFF2-40B4-BE49-F238E27FC236}">
                <a16:creationId xmlns:a16="http://schemas.microsoft.com/office/drawing/2014/main" id="{C07D0077-9DF6-4686-91D0-8CCF11654279}"/>
              </a:ext>
            </a:extLst>
          </p:cNvPr>
          <p:cNvSpPr/>
          <p:nvPr/>
        </p:nvSpPr>
        <p:spPr bwMode="auto">
          <a:xfrm>
            <a:off x="1926930" y="1508194"/>
            <a:ext cx="511753" cy="265957"/>
          </a:xfrm>
          <a:prstGeom prst="upArrow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i="0" u="none" strike="noStrike" kern="0" normalizeH="0" baseline="0" noProof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Sottotitolo 2">
            <a:extLst>
              <a:ext uri="{FF2B5EF4-FFF2-40B4-BE49-F238E27FC236}">
                <a16:creationId xmlns:a16="http://schemas.microsoft.com/office/drawing/2014/main" id="{CE9277B5-FD9B-446C-AED4-C5675E8784BC}"/>
              </a:ext>
            </a:extLst>
          </p:cNvPr>
          <p:cNvSpPr txBox="1">
            <a:spLocks/>
          </p:cNvSpPr>
          <p:nvPr/>
        </p:nvSpPr>
        <p:spPr bwMode="auto">
          <a:xfrm>
            <a:off x="221274" y="1076146"/>
            <a:ext cx="3972658" cy="39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200" kern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RIDURRE IL CONSUMO DI ENERGIA </a:t>
            </a:r>
            <a:r>
              <a:rPr kumimoji="0" lang="en-US" sz="1200" i="0" u="none" strike="noStrike" kern="0" normalizeH="0" baseline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j-lt"/>
              </a:rPr>
              <a:t>PER PRODURRE UNA UNITA’ DI PRODOTTO</a:t>
            </a:r>
          </a:p>
        </p:txBody>
      </p:sp>
      <p:sp>
        <p:nvSpPr>
          <p:cNvPr id="88" name="Sottotitolo 2">
            <a:extLst>
              <a:ext uri="{FF2B5EF4-FFF2-40B4-BE49-F238E27FC236}">
                <a16:creationId xmlns:a16="http://schemas.microsoft.com/office/drawing/2014/main" id="{C531ED25-BD25-42A9-BD9C-9CA0790CB98C}"/>
              </a:ext>
            </a:extLst>
          </p:cNvPr>
          <p:cNvSpPr txBox="1">
            <a:spLocks/>
          </p:cNvSpPr>
          <p:nvPr/>
        </p:nvSpPr>
        <p:spPr bwMode="auto">
          <a:xfrm>
            <a:off x="148635" y="4255357"/>
            <a:ext cx="4368312" cy="364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it-IT"/>
            </a:defPPr>
            <a:lvl1pPr marR="0" lvl="0" indent="0" algn="ctr" defTabSz="91440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="1" ker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A PARITA’ DI ENERGIA CONSUMATA E DI VOLUMI DI PRODOTTO, RIDURRE IL COSTO DELL’ENERGIA</a:t>
            </a:r>
          </a:p>
        </p:txBody>
      </p:sp>
      <p:sp>
        <p:nvSpPr>
          <p:cNvPr id="89" name="Freccia in su 88">
            <a:extLst>
              <a:ext uri="{FF2B5EF4-FFF2-40B4-BE49-F238E27FC236}">
                <a16:creationId xmlns:a16="http://schemas.microsoft.com/office/drawing/2014/main" id="{A6FD8620-DEB8-4C60-8AF8-AB6FF54D719E}"/>
              </a:ext>
            </a:extLst>
          </p:cNvPr>
          <p:cNvSpPr/>
          <p:nvPr/>
        </p:nvSpPr>
        <p:spPr bwMode="auto">
          <a:xfrm flipV="1">
            <a:off x="1958526" y="4051417"/>
            <a:ext cx="511753" cy="243039"/>
          </a:xfrm>
          <a:prstGeom prst="upArrow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i="0" u="none" strike="noStrike" kern="0" normalizeH="0" baseline="0" noProof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91" name="Freccia in su 90">
            <a:extLst>
              <a:ext uri="{FF2B5EF4-FFF2-40B4-BE49-F238E27FC236}">
                <a16:creationId xmlns:a16="http://schemas.microsoft.com/office/drawing/2014/main" id="{5867A1F6-A0B6-45DD-9FFD-26EEF1D91D9E}"/>
              </a:ext>
            </a:extLst>
          </p:cNvPr>
          <p:cNvSpPr/>
          <p:nvPr/>
        </p:nvSpPr>
        <p:spPr bwMode="auto">
          <a:xfrm rot="5400000">
            <a:off x="4506015" y="1126354"/>
            <a:ext cx="511420" cy="421320"/>
          </a:xfrm>
          <a:prstGeom prst="upArrow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i="0" u="none" strike="noStrike" kern="0" normalizeH="0" baseline="0" noProof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92" name="Sottotitolo 2">
            <a:extLst>
              <a:ext uri="{FF2B5EF4-FFF2-40B4-BE49-F238E27FC236}">
                <a16:creationId xmlns:a16="http://schemas.microsoft.com/office/drawing/2014/main" id="{C7501339-0336-43D6-A29A-0932655B444E}"/>
              </a:ext>
            </a:extLst>
          </p:cNvPr>
          <p:cNvSpPr txBox="1">
            <a:spLocks/>
          </p:cNvSpPr>
          <p:nvPr/>
        </p:nvSpPr>
        <p:spPr bwMode="auto">
          <a:xfrm>
            <a:off x="4679128" y="1201592"/>
            <a:ext cx="3083765" cy="254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it-IT"/>
            </a:defPPr>
            <a:lvl1pPr marR="0" lvl="0" indent="0" algn="ctr" defTabSz="91440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="1" ker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SAVING ECONOMICO [€ / PRODUCT]</a:t>
            </a:r>
          </a:p>
        </p:txBody>
      </p:sp>
      <p:sp>
        <p:nvSpPr>
          <p:cNvPr id="97" name="Freccia in su 96">
            <a:extLst>
              <a:ext uri="{FF2B5EF4-FFF2-40B4-BE49-F238E27FC236}">
                <a16:creationId xmlns:a16="http://schemas.microsoft.com/office/drawing/2014/main" id="{6D14EDF4-2ADD-4084-B8D2-0EE47118617B}"/>
              </a:ext>
            </a:extLst>
          </p:cNvPr>
          <p:cNvSpPr/>
          <p:nvPr/>
        </p:nvSpPr>
        <p:spPr bwMode="auto">
          <a:xfrm rot="5400000">
            <a:off x="4518550" y="4330879"/>
            <a:ext cx="511420" cy="421320"/>
          </a:xfrm>
          <a:prstGeom prst="upArrow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i="0" u="none" strike="noStrike" kern="0" normalizeH="0" baseline="0" noProof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98" name="Sottotitolo 2">
            <a:extLst>
              <a:ext uri="{FF2B5EF4-FFF2-40B4-BE49-F238E27FC236}">
                <a16:creationId xmlns:a16="http://schemas.microsoft.com/office/drawing/2014/main" id="{1072E27D-B496-42F3-B7DB-0513499613A2}"/>
              </a:ext>
            </a:extLst>
          </p:cNvPr>
          <p:cNvSpPr txBox="1">
            <a:spLocks/>
          </p:cNvSpPr>
          <p:nvPr/>
        </p:nvSpPr>
        <p:spPr bwMode="auto">
          <a:xfrm>
            <a:off x="4908893" y="4406117"/>
            <a:ext cx="3083765" cy="254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it-IT"/>
            </a:defPPr>
            <a:lvl1pPr marR="0" lvl="0" indent="0" algn="ctr" defTabSz="91440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="1" ker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SAVING ECONOMICO [€ / PRODUCT]</a:t>
            </a:r>
          </a:p>
        </p:txBody>
      </p:sp>
      <p:grpSp>
        <p:nvGrpSpPr>
          <p:cNvPr id="37" name="Group 128">
            <a:extLst>
              <a:ext uri="{FF2B5EF4-FFF2-40B4-BE49-F238E27FC236}">
                <a16:creationId xmlns:a16="http://schemas.microsoft.com/office/drawing/2014/main" id="{0B47938F-42BF-4CA0-B172-F4FC61CB6B57}"/>
              </a:ext>
            </a:extLst>
          </p:cNvPr>
          <p:cNvGrpSpPr>
            <a:grpSpLocks/>
          </p:cNvGrpSpPr>
          <p:nvPr/>
        </p:nvGrpSpPr>
        <p:grpSpPr bwMode="auto">
          <a:xfrm>
            <a:off x="8462586" y="3208050"/>
            <a:ext cx="200221" cy="188893"/>
            <a:chOff x="8201025" y="3819525"/>
            <a:chExt cx="2581275" cy="2435225"/>
          </a:xfrm>
          <a:noFill/>
        </p:grpSpPr>
        <p:sp>
          <p:nvSpPr>
            <p:cNvPr id="44" name="Freeform 6">
              <a:extLst>
                <a:ext uri="{FF2B5EF4-FFF2-40B4-BE49-F238E27FC236}">
                  <a16:creationId xmlns:a16="http://schemas.microsoft.com/office/drawing/2014/main" id="{1419548A-876D-4AD5-B338-C5C2F67DC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4350" y="3819525"/>
              <a:ext cx="1377950" cy="2211387"/>
            </a:xfrm>
            <a:custGeom>
              <a:avLst/>
              <a:gdLst>
                <a:gd name="T0" fmla="*/ 639491 w 362"/>
                <a:gd name="T1" fmla="*/ 2211387 h 580"/>
                <a:gd name="T2" fmla="*/ 597619 w 362"/>
                <a:gd name="T3" fmla="*/ 1429776 h 580"/>
                <a:gd name="T4" fmla="*/ 0 w 362"/>
                <a:gd name="T5" fmla="*/ 392712 h 580"/>
                <a:gd name="T6" fmla="*/ 681362 w 362"/>
                <a:gd name="T7" fmla="*/ 0 h 580"/>
                <a:gd name="T8" fmla="*/ 1271368 w 362"/>
                <a:gd name="T9" fmla="*/ 1021813 h 580"/>
                <a:gd name="T10" fmla="*/ 1377950 w 362"/>
                <a:gd name="T11" fmla="*/ 1418338 h 580"/>
                <a:gd name="T12" fmla="*/ 1271368 w 362"/>
                <a:gd name="T13" fmla="*/ 1818675 h 580"/>
                <a:gd name="T14" fmla="*/ 639491 w 362"/>
                <a:gd name="T15" fmla="*/ 2211387 h 5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62" h="580">
                  <a:moveTo>
                    <a:pt x="168" y="580"/>
                  </a:moveTo>
                  <a:cubicBezTo>
                    <a:pt x="236" y="494"/>
                    <a:pt x="195" y="441"/>
                    <a:pt x="157" y="375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334" y="268"/>
                    <a:pt x="334" y="268"/>
                    <a:pt x="334" y="268"/>
                  </a:cubicBezTo>
                  <a:cubicBezTo>
                    <a:pt x="352" y="300"/>
                    <a:pt x="362" y="336"/>
                    <a:pt x="362" y="372"/>
                  </a:cubicBezTo>
                  <a:cubicBezTo>
                    <a:pt x="362" y="408"/>
                    <a:pt x="352" y="444"/>
                    <a:pt x="334" y="477"/>
                  </a:cubicBezTo>
                  <a:cubicBezTo>
                    <a:pt x="299" y="537"/>
                    <a:pt x="237" y="575"/>
                    <a:pt x="168" y="580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5" name="Freeform 7">
              <a:extLst>
                <a:ext uri="{FF2B5EF4-FFF2-40B4-BE49-F238E27FC236}">
                  <a16:creationId xmlns:a16="http://schemas.microsoft.com/office/drawing/2014/main" id="{F67BBFF5-68D2-49A5-99AE-B0BE62FD9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1025" y="4997450"/>
              <a:ext cx="1965325" cy="1257300"/>
            </a:xfrm>
            <a:custGeom>
              <a:avLst/>
              <a:gdLst>
                <a:gd name="T0" fmla="*/ 1721564 w 516"/>
                <a:gd name="T1" fmla="*/ 1036320 h 330"/>
                <a:gd name="T2" fmla="*/ 1767269 w 516"/>
                <a:gd name="T3" fmla="*/ 975360 h 330"/>
                <a:gd name="T4" fmla="*/ 1755843 w 516"/>
                <a:gd name="T5" fmla="*/ 358140 h 330"/>
                <a:gd name="T6" fmla="*/ 1691094 w 516"/>
                <a:gd name="T7" fmla="*/ 251460 h 330"/>
                <a:gd name="T8" fmla="*/ 609403 w 516"/>
                <a:gd name="T9" fmla="*/ 251460 h 330"/>
                <a:gd name="T10" fmla="*/ 609403 w 516"/>
                <a:gd name="T11" fmla="*/ 0 h 330"/>
                <a:gd name="T12" fmla="*/ 0 w 516"/>
                <a:gd name="T13" fmla="*/ 643890 h 330"/>
                <a:gd name="T14" fmla="*/ 609403 w 516"/>
                <a:gd name="T15" fmla="*/ 1257300 h 330"/>
                <a:gd name="T16" fmla="*/ 609403 w 516"/>
                <a:gd name="T17" fmla="*/ 1036320 h 330"/>
                <a:gd name="T18" fmla="*/ 1721564 w 516"/>
                <a:gd name="T19" fmla="*/ 1036320 h 3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16" h="330">
                  <a:moveTo>
                    <a:pt x="452" y="272"/>
                  </a:moveTo>
                  <a:cubicBezTo>
                    <a:pt x="464" y="256"/>
                    <a:pt x="464" y="256"/>
                    <a:pt x="464" y="256"/>
                  </a:cubicBezTo>
                  <a:cubicBezTo>
                    <a:pt x="516" y="189"/>
                    <a:pt x="494" y="151"/>
                    <a:pt x="461" y="94"/>
                  </a:cubicBezTo>
                  <a:cubicBezTo>
                    <a:pt x="460" y="93"/>
                    <a:pt x="454" y="82"/>
                    <a:pt x="444" y="66"/>
                  </a:cubicBezTo>
                  <a:cubicBezTo>
                    <a:pt x="160" y="66"/>
                    <a:pt x="160" y="66"/>
                    <a:pt x="160" y="66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160" y="330"/>
                    <a:pt x="160" y="330"/>
                    <a:pt x="160" y="330"/>
                  </a:cubicBezTo>
                  <a:cubicBezTo>
                    <a:pt x="160" y="272"/>
                    <a:pt x="160" y="272"/>
                    <a:pt x="160" y="272"/>
                  </a:cubicBezTo>
                  <a:lnTo>
                    <a:pt x="452" y="272"/>
                  </a:ln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38" name="Group 127">
            <a:extLst>
              <a:ext uri="{FF2B5EF4-FFF2-40B4-BE49-F238E27FC236}">
                <a16:creationId xmlns:a16="http://schemas.microsoft.com/office/drawing/2014/main" id="{E03D289B-413C-4333-B8A7-662E95F4BF41}"/>
              </a:ext>
            </a:extLst>
          </p:cNvPr>
          <p:cNvGrpSpPr>
            <a:grpSpLocks/>
          </p:cNvGrpSpPr>
          <p:nvPr/>
        </p:nvGrpSpPr>
        <p:grpSpPr bwMode="auto">
          <a:xfrm>
            <a:off x="8298444" y="3183300"/>
            <a:ext cx="155892" cy="197389"/>
            <a:chOff x="6084888" y="3500438"/>
            <a:chExt cx="2009775" cy="2544762"/>
          </a:xfrm>
          <a:noFill/>
        </p:grpSpPr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A24C8CFA-F0DF-4079-BB30-6EF237F87E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4888" y="4902200"/>
              <a:ext cx="2009775" cy="1143000"/>
            </a:xfrm>
            <a:custGeom>
              <a:avLst/>
              <a:gdLst>
                <a:gd name="T0" fmla="*/ 114192 w 528"/>
                <a:gd name="T1" fmla="*/ 0 h 300"/>
                <a:gd name="T2" fmla="*/ 814568 w 528"/>
                <a:gd name="T3" fmla="*/ 354330 h 300"/>
                <a:gd name="T4" fmla="*/ 2009775 w 528"/>
                <a:gd name="T5" fmla="*/ 354330 h 300"/>
                <a:gd name="T6" fmla="*/ 2009775 w 528"/>
                <a:gd name="T7" fmla="*/ 1143000 h 300"/>
                <a:gd name="T8" fmla="*/ 829793 w 528"/>
                <a:gd name="T9" fmla="*/ 1143000 h 300"/>
                <a:gd name="T10" fmla="*/ 430122 w 528"/>
                <a:gd name="T11" fmla="*/ 1036320 h 300"/>
                <a:gd name="T12" fmla="*/ 140837 w 528"/>
                <a:gd name="T13" fmla="*/ 742950 h 300"/>
                <a:gd name="T14" fmla="*/ 114192 w 528"/>
                <a:gd name="T15" fmla="*/ 0 h 3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28" h="300">
                  <a:moveTo>
                    <a:pt x="30" y="0"/>
                  </a:moveTo>
                  <a:cubicBezTo>
                    <a:pt x="71" y="102"/>
                    <a:pt x="138" y="93"/>
                    <a:pt x="214" y="93"/>
                  </a:cubicBezTo>
                  <a:cubicBezTo>
                    <a:pt x="528" y="93"/>
                    <a:pt x="528" y="93"/>
                    <a:pt x="528" y="93"/>
                  </a:cubicBezTo>
                  <a:cubicBezTo>
                    <a:pt x="528" y="300"/>
                    <a:pt x="528" y="300"/>
                    <a:pt x="528" y="300"/>
                  </a:cubicBezTo>
                  <a:cubicBezTo>
                    <a:pt x="218" y="300"/>
                    <a:pt x="218" y="300"/>
                    <a:pt x="218" y="300"/>
                  </a:cubicBezTo>
                  <a:cubicBezTo>
                    <a:pt x="180" y="300"/>
                    <a:pt x="145" y="290"/>
                    <a:pt x="113" y="272"/>
                  </a:cubicBezTo>
                  <a:cubicBezTo>
                    <a:pt x="82" y="254"/>
                    <a:pt x="56" y="228"/>
                    <a:pt x="37" y="195"/>
                  </a:cubicBezTo>
                  <a:cubicBezTo>
                    <a:pt x="2" y="135"/>
                    <a:pt x="0" y="62"/>
                    <a:pt x="30" y="0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C0B57A0B-9FD2-430E-A7E3-B825CE39FB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9513" y="3500438"/>
              <a:ext cx="1450975" cy="1665287"/>
            </a:xfrm>
            <a:custGeom>
              <a:avLst/>
              <a:gdLst>
                <a:gd name="T0" fmla="*/ 0 w 381"/>
                <a:gd name="T1" fmla="*/ 1295647 h 437"/>
                <a:gd name="T2" fmla="*/ 26658 w 381"/>
                <a:gd name="T3" fmla="*/ 1368050 h 437"/>
                <a:gd name="T4" fmla="*/ 533167 w 381"/>
                <a:gd name="T5" fmla="*/ 1665287 h 437"/>
                <a:gd name="T6" fmla="*/ 693117 w 381"/>
                <a:gd name="T7" fmla="*/ 1665287 h 437"/>
                <a:gd name="T8" fmla="*/ 1233900 w 381"/>
                <a:gd name="T9" fmla="*/ 724038 h 437"/>
                <a:gd name="T10" fmla="*/ 1450975 w 381"/>
                <a:gd name="T11" fmla="*/ 849792 h 437"/>
                <a:gd name="T12" fmla="*/ 1195817 w 381"/>
                <a:gd name="T13" fmla="*/ 0 h 437"/>
                <a:gd name="T14" fmla="*/ 361792 w 381"/>
                <a:gd name="T15" fmla="*/ 221022 h 437"/>
                <a:gd name="T16" fmla="*/ 556017 w 381"/>
                <a:gd name="T17" fmla="*/ 331533 h 437"/>
                <a:gd name="T18" fmla="*/ 0 w 381"/>
                <a:gd name="T19" fmla="*/ 1295647 h 4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81" h="437">
                  <a:moveTo>
                    <a:pt x="0" y="340"/>
                  </a:moveTo>
                  <a:cubicBezTo>
                    <a:pt x="7" y="359"/>
                    <a:pt x="7" y="359"/>
                    <a:pt x="7" y="359"/>
                  </a:cubicBezTo>
                  <a:cubicBezTo>
                    <a:pt x="37" y="433"/>
                    <a:pt x="77" y="437"/>
                    <a:pt x="140" y="437"/>
                  </a:cubicBezTo>
                  <a:cubicBezTo>
                    <a:pt x="182" y="437"/>
                    <a:pt x="182" y="437"/>
                    <a:pt x="182" y="437"/>
                  </a:cubicBezTo>
                  <a:cubicBezTo>
                    <a:pt x="324" y="190"/>
                    <a:pt x="324" y="190"/>
                    <a:pt x="324" y="190"/>
                  </a:cubicBezTo>
                  <a:cubicBezTo>
                    <a:pt x="381" y="223"/>
                    <a:pt x="381" y="223"/>
                    <a:pt x="381" y="223"/>
                  </a:cubicBezTo>
                  <a:cubicBezTo>
                    <a:pt x="314" y="0"/>
                    <a:pt x="314" y="0"/>
                    <a:pt x="314" y="0"/>
                  </a:cubicBezTo>
                  <a:cubicBezTo>
                    <a:pt x="95" y="58"/>
                    <a:pt x="95" y="58"/>
                    <a:pt x="95" y="58"/>
                  </a:cubicBezTo>
                  <a:cubicBezTo>
                    <a:pt x="146" y="87"/>
                    <a:pt x="146" y="87"/>
                    <a:pt x="146" y="87"/>
                  </a:cubicBezTo>
                  <a:lnTo>
                    <a:pt x="0" y="340"/>
                  </a:ln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39" name="Group 30">
            <a:extLst>
              <a:ext uri="{FF2B5EF4-FFF2-40B4-BE49-F238E27FC236}">
                <a16:creationId xmlns:a16="http://schemas.microsoft.com/office/drawing/2014/main" id="{7F4EDBD8-0FFA-47C8-8113-3ED67C107556}"/>
              </a:ext>
            </a:extLst>
          </p:cNvPr>
          <p:cNvGrpSpPr>
            <a:grpSpLocks/>
          </p:cNvGrpSpPr>
          <p:nvPr/>
        </p:nvGrpSpPr>
        <p:grpSpPr bwMode="auto">
          <a:xfrm>
            <a:off x="8381931" y="3050188"/>
            <a:ext cx="213027" cy="166236"/>
            <a:chOff x="7161213" y="1784350"/>
            <a:chExt cx="2746375" cy="2143125"/>
          </a:xfrm>
          <a:noFill/>
        </p:grpSpPr>
        <p:sp>
          <p:nvSpPr>
            <p:cNvPr id="40" name="Freeform 10">
              <a:extLst>
                <a:ext uri="{FF2B5EF4-FFF2-40B4-BE49-F238E27FC236}">
                  <a16:creationId xmlns:a16="http://schemas.microsoft.com/office/drawing/2014/main" id="{0DCD5B13-FF37-4854-87BB-C645619478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1213" y="1784350"/>
              <a:ext cx="1938338" cy="1814512"/>
            </a:xfrm>
            <a:custGeom>
              <a:avLst/>
              <a:gdLst>
                <a:gd name="T0" fmla="*/ 1938338 w 509"/>
                <a:gd name="T1" fmla="*/ 346892 h 476"/>
                <a:gd name="T2" fmla="*/ 1279532 w 509"/>
                <a:gd name="T3" fmla="*/ 777648 h 476"/>
                <a:gd name="T4" fmla="*/ 681655 w 509"/>
                <a:gd name="T5" fmla="*/ 1814512 h 476"/>
                <a:gd name="T6" fmla="*/ 0 w 509"/>
                <a:gd name="T7" fmla="*/ 1421876 h 476"/>
                <a:gd name="T8" fmla="*/ 590260 w 509"/>
                <a:gd name="T9" fmla="*/ 396448 h 476"/>
                <a:gd name="T10" fmla="*/ 883486 w 509"/>
                <a:gd name="T11" fmla="*/ 106736 h 476"/>
                <a:gd name="T12" fmla="*/ 1279532 w 509"/>
                <a:gd name="T13" fmla="*/ 0 h 476"/>
                <a:gd name="T14" fmla="*/ 1938338 w 509"/>
                <a:gd name="T15" fmla="*/ 346892 h 47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09" h="476">
                  <a:moveTo>
                    <a:pt x="509" y="91"/>
                  </a:moveTo>
                  <a:cubicBezTo>
                    <a:pt x="400" y="76"/>
                    <a:pt x="374" y="138"/>
                    <a:pt x="336" y="204"/>
                  </a:cubicBezTo>
                  <a:cubicBezTo>
                    <a:pt x="179" y="476"/>
                    <a:pt x="179" y="476"/>
                    <a:pt x="179" y="476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155" y="104"/>
                    <a:pt x="155" y="104"/>
                    <a:pt x="155" y="104"/>
                  </a:cubicBezTo>
                  <a:cubicBezTo>
                    <a:pt x="174" y="72"/>
                    <a:pt x="200" y="46"/>
                    <a:pt x="232" y="28"/>
                  </a:cubicBezTo>
                  <a:cubicBezTo>
                    <a:pt x="263" y="10"/>
                    <a:pt x="299" y="0"/>
                    <a:pt x="336" y="0"/>
                  </a:cubicBezTo>
                  <a:cubicBezTo>
                    <a:pt x="405" y="0"/>
                    <a:pt x="470" y="34"/>
                    <a:pt x="509" y="91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id="{D484327B-3CD5-43F4-BF0B-A1732CCF9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4713" y="2219325"/>
              <a:ext cx="1412875" cy="1708150"/>
            </a:xfrm>
            <a:custGeom>
              <a:avLst/>
              <a:gdLst>
                <a:gd name="T0" fmla="*/ 1222461 w 371"/>
                <a:gd name="T1" fmla="*/ 983711 h 448"/>
                <a:gd name="T2" fmla="*/ 666450 w 371"/>
                <a:gd name="T3" fmla="*/ 19064 h 448"/>
                <a:gd name="T4" fmla="*/ 590285 w 371"/>
                <a:gd name="T5" fmla="*/ 7626 h 448"/>
                <a:gd name="T6" fmla="*/ 487461 w 371"/>
                <a:gd name="T7" fmla="*/ 0 h 448"/>
                <a:gd name="T8" fmla="*/ 60933 w 371"/>
                <a:gd name="T9" fmla="*/ 331717 h 448"/>
                <a:gd name="T10" fmla="*/ 0 w 371"/>
                <a:gd name="T11" fmla="*/ 438476 h 448"/>
                <a:gd name="T12" fmla="*/ 544585 w 371"/>
                <a:gd name="T13" fmla="*/ 1376433 h 448"/>
                <a:gd name="T14" fmla="*/ 323705 w 371"/>
                <a:gd name="T15" fmla="*/ 1502257 h 448"/>
                <a:gd name="T16" fmla="*/ 1188186 w 371"/>
                <a:gd name="T17" fmla="*/ 1708150 h 448"/>
                <a:gd name="T18" fmla="*/ 1412875 w 371"/>
                <a:gd name="T19" fmla="*/ 873139 h 448"/>
                <a:gd name="T20" fmla="*/ 1222461 w 371"/>
                <a:gd name="T21" fmla="*/ 983711 h 44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1" h="448">
                  <a:moveTo>
                    <a:pt x="321" y="258"/>
                  </a:moveTo>
                  <a:cubicBezTo>
                    <a:pt x="175" y="5"/>
                    <a:pt x="175" y="5"/>
                    <a:pt x="175" y="5"/>
                  </a:cubicBezTo>
                  <a:cubicBezTo>
                    <a:pt x="155" y="2"/>
                    <a:pt x="155" y="2"/>
                    <a:pt x="155" y="2"/>
                  </a:cubicBezTo>
                  <a:cubicBezTo>
                    <a:pt x="145" y="1"/>
                    <a:pt x="136" y="0"/>
                    <a:pt x="128" y="0"/>
                  </a:cubicBezTo>
                  <a:cubicBezTo>
                    <a:pt x="66" y="0"/>
                    <a:pt x="46" y="35"/>
                    <a:pt x="16" y="87"/>
                  </a:cubicBezTo>
                  <a:cubicBezTo>
                    <a:pt x="16" y="88"/>
                    <a:pt x="10" y="98"/>
                    <a:pt x="0" y="115"/>
                  </a:cubicBezTo>
                  <a:cubicBezTo>
                    <a:pt x="143" y="361"/>
                    <a:pt x="143" y="361"/>
                    <a:pt x="143" y="361"/>
                  </a:cubicBezTo>
                  <a:cubicBezTo>
                    <a:pt x="85" y="394"/>
                    <a:pt x="85" y="394"/>
                    <a:pt x="85" y="394"/>
                  </a:cubicBezTo>
                  <a:cubicBezTo>
                    <a:pt x="312" y="448"/>
                    <a:pt x="312" y="448"/>
                    <a:pt x="312" y="448"/>
                  </a:cubicBezTo>
                  <a:cubicBezTo>
                    <a:pt x="371" y="229"/>
                    <a:pt x="371" y="229"/>
                    <a:pt x="371" y="229"/>
                  </a:cubicBezTo>
                  <a:lnTo>
                    <a:pt x="321" y="258"/>
                  </a:ln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47" name="Rectangle 142">
            <a:extLst>
              <a:ext uri="{FF2B5EF4-FFF2-40B4-BE49-F238E27FC236}">
                <a16:creationId xmlns:a16="http://schemas.microsoft.com/office/drawing/2014/main" id="{36A335FB-5614-467C-B0C1-DEA0348FB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2831" y="2674325"/>
            <a:ext cx="52078" cy="87201"/>
          </a:xfrm>
          <a:prstGeom prst="rect">
            <a:avLst/>
          </a:prstGeom>
          <a:noFill/>
          <a:ln w="9525">
            <a:solidFill>
              <a:schemeClr val="accent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endParaRPr lang="ru-RU" altLang="ru-RU"/>
          </a:p>
        </p:txBody>
      </p:sp>
      <p:sp>
        <p:nvSpPr>
          <p:cNvPr id="48" name="Rectangle 143">
            <a:extLst>
              <a:ext uri="{FF2B5EF4-FFF2-40B4-BE49-F238E27FC236}">
                <a16:creationId xmlns:a16="http://schemas.microsoft.com/office/drawing/2014/main" id="{4D831F2F-F088-4CB0-94C6-E913AB65AD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42062" y="2634359"/>
            <a:ext cx="116268" cy="31489"/>
          </a:xfrm>
          <a:prstGeom prst="rect">
            <a:avLst/>
          </a:prstGeom>
          <a:noFill/>
          <a:ln w="9525">
            <a:solidFill>
              <a:schemeClr val="accent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endParaRPr lang="ru-RU" altLang="ru-RU"/>
          </a:p>
        </p:txBody>
      </p:sp>
      <p:sp>
        <p:nvSpPr>
          <p:cNvPr id="49" name="Freeform 144">
            <a:extLst>
              <a:ext uri="{FF2B5EF4-FFF2-40B4-BE49-F238E27FC236}">
                <a16:creationId xmlns:a16="http://schemas.microsoft.com/office/drawing/2014/main" id="{D5887976-43AB-4EE8-88E2-A6F7607D5D32}"/>
              </a:ext>
            </a:extLst>
          </p:cNvPr>
          <p:cNvSpPr>
            <a:spLocks/>
          </p:cNvSpPr>
          <p:nvPr/>
        </p:nvSpPr>
        <p:spPr bwMode="auto">
          <a:xfrm>
            <a:off x="8412995" y="2572591"/>
            <a:ext cx="87201" cy="47234"/>
          </a:xfrm>
          <a:custGeom>
            <a:avLst/>
            <a:gdLst>
              <a:gd name="T0" fmla="*/ 435483000 w 30"/>
              <a:gd name="T1" fmla="*/ 119790046 h 16"/>
              <a:gd name="T2" fmla="*/ 116128800 w 30"/>
              <a:gd name="T3" fmla="*/ 239576223 h 16"/>
              <a:gd name="T4" fmla="*/ 0 w 30"/>
              <a:gd name="T5" fmla="*/ 119790046 h 16"/>
              <a:gd name="T6" fmla="*/ 116128800 w 30"/>
              <a:gd name="T7" fmla="*/ 0 h 16"/>
              <a:gd name="T8" fmla="*/ 435483000 w 30"/>
              <a:gd name="T9" fmla="*/ 1197900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0" h="16">
                <a:moveTo>
                  <a:pt x="30" y="8"/>
                </a:moveTo>
                <a:cubicBezTo>
                  <a:pt x="30" y="8"/>
                  <a:pt x="12" y="16"/>
                  <a:pt x="8" y="16"/>
                </a:cubicBezTo>
                <a:cubicBezTo>
                  <a:pt x="4" y="16"/>
                  <a:pt x="0" y="13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12" y="0"/>
                  <a:pt x="30" y="8"/>
                  <a:pt x="30" y="8"/>
                </a:cubicBezTo>
                <a:close/>
              </a:path>
            </a:pathLst>
          </a:custGeom>
          <a:noFill/>
          <a:ln w="9525">
            <a:solidFill>
              <a:schemeClr val="accent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50" name="Freeform 145">
            <a:extLst>
              <a:ext uri="{FF2B5EF4-FFF2-40B4-BE49-F238E27FC236}">
                <a16:creationId xmlns:a16="http://schemas.microsoft.com/office/drawing/2014/main" id="{1BDDD75C-234A-4D41-BE52-C0E69837C6DF}"/>
              </a:ext>
            </a:extLst>
          </p:cNvPr>
          <p:cNvSpPr>
            <a:spLocks/>
          </p:cNvSpPr>
          <p:nvPr/>
        </p:nvSpPr>
        <p:spPr bwMode="auto">
          <a:xfrm>
            <a:off x="8500196" y="2572591"/>
            <a:ext cx="83568" cy="47234"/>
          </a:xfrm>
          <a:custGeom>
            <a:avLst/>
            <a:gdLst>
              <a:gd name="T0" fmla="*/ 0 w 29"/>
              <a:gd name="T1" fmla="*/ 119790046 h 16"/>
              <a:gd name="T2" fmla="*/ 299609093 w 29"/>
              <a:gd name="T3" fmla="*/ 239576223 h 16"/>
              <a:gd name="T4" fmla="*/ 413743912 w 29"/>
              <a:gd name="T5" fmla="*/ 119790046 h 16"/>
              <a:gd name="T6" fmla="*/ 299609093 w 29"/>
              <a:gd name="T7" fmla="*/ 0 h 16"/>
              <a:gd name="T8" fmla="*/ 0 w 29"/>
              <a:gd name="T9" fmla="*/ 1197900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9" h="16">
                <a:moveTo>
                  <a:pt x="0" y="8"/>
                </a:moveTo>
                <a:cubicBezTo>
                  <a:pt x="0" y="8"/>
                  <a:pt x="17" y="16"/>
                  <a:pt x="21" y="16"/>
                </a:cubicBezTo>
                <a:cubicBezTo>
                  <a:pt x="26" y="16"/>
                  <a:pt x="29" y="13"/>
                  <a:pt x="29" y="8"/>
                </a:cubicBezTo>
                <a:cubicBezTo>
                  <a:pt x="29" y="4"/>
                  <a:pt x="26" y="0"/>
                  <a:pt x="21" y="0"/>
                </a:cubicBezTo>
                <a:cubicBezTo>
                  <a:pt x="17" y="0"/>
                  <a:pt x="0" y="8"/>
                  <a:pt x="0" y="8"/>
                </a:cubicBezTo>
                <a:close/>
              </a:path>
            </a:pathLst>
          </a:custGeom>
          <a:noFill/>
          <a:ln w="9525">
            <a:solidFill>
              <a:schemeClr val="accent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51" name="Oval 146">
            <a:extLst>
              <a:ext uri="{FF2B5EF4-FFF2-40B4-BE49-F238E27FC236}">
                <a16:creationId xmlns:a16="http://schemas.microsoft.com/office/drawing/2014/main" id="{C84ABB93-8879-4FAD-89C9-13DFECBC41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2029" y="2578647"/>
            <a:ext cx="37545" cy="37545"/>
          </a:xfrm>
          <a:prstGeom prst="ellipse">
            <a:avLst/>
          </a:prstGeom>
          <a:solidFill>
            <a:schemeClr val="accent6"/>
          </a:solidFill>
          <a:ln w="9525">
            <a:solidFill>
              <a:schemeClr val="accent6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2" name="Rectangle 147">
            <a:extLst>
              <a:ext uri="{FF2B5EF4-FFF2-40B4-BE49-F238E27FC236}">
                <a16:creationId xmlns:a16="http://schemas.microsoft.com/office/drawing/2014/main" id="{88E62BD4-5F05-43CF-AAAA-3A64A057A8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4141" y="2596813"/>
            <a:ext cx="14533" cy="29067"/>
          </a:xfrm>
          <a:prstGeom prst="rect">
            <a:avLst/>
          </a:prstGeom>
          <a:solidFill>
            <a:schemeClr val="accent6"/>
          </a:solidFill>
          <a:ln w="9525">
            <a:solidFill>
              <a:schemeClr val="accent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3" name="Rectangle 148">
            <a:extLst>
              <a:ext uri="{FF2B5EF4-FFF2-40B4-BE49-F238E27FC236}">
                <a16:creationId xmlns:a16="http://schemas.microsoft.com/office/drawing/2014/main" id="{FC1200A3-4B21-4DE0-B9D8-6B9DFA60E2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42750" y="2782115"/>
            <a:ext cx="70245" cy="26645"/>
          </a:xfrm>
          <a:prstGeom prst="rect">
            <a:avLst/>
          </a:prstGeom>
          <a:noFill/>
          <a:ln w="9525">
            <a:solidFill>
              <a:schemeClr val="accent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endParaRPr lang="ru-RU" altLang="ru-RU"/>
          </a:p>
        </p:txBody>
      </p:sp>
      <p:sp>
        <p:nvSpPr>
          <p:cNvPr id="54" name="Freeform 149">
            <a:extLst>
              <a:ext uri="{FF2B5EF4-FFF2-40B4-BE49-F238E27FC236}">
                <a16:creationId xmlns:a16="http://schemas.microsoft.com/office/drawing/2014/main" id="{1A6A6495-937E-4840-9D3A-F5B227A5AD02}"/>
              </a:ext>
            </a:extLst>
          </p:cNvPr>
          <p:cNvSpPr>
            <a:spLocks/>
          </p:cNvSpPr>
          <p:nvPr/>
        </p:nvSpPr>
        <p:spPr bwMode="auto">
          <a:xfrm>
            <a:off x="8351228" y="2692492"/>
            <a:ext cx="78722" cy="81145"/>
          </a:xfrm>
          <a:custGeom>
            <a:avLst/>
            <a:gdLst>
              <a:gd name="T0" fmla="*/ 91723 w 27"/>
              <a:gd name="T1" fmla="*/ 45584 h 28"/>
              <a:gd name="T2" fmla="*/ 103188 w 27"/>
              <a:gd name="T3" fmla="*/ 0 h 28"/>
              <a:gd name="T4" fmla="*/ 61148 w 27"/>
              <a:gd name="T5" fmla="*/ 0 h 28"/>
              <a:gd name="T6" fmla="*/ 0 w 27"/>
              <a:gd name="T7" fmla="*/ 60779 h 28"/>
              <a:gd name="T8" fmla="*/ 0 w 27"/>
              <a:gd name="T9" fmla="*/ 106363 h 28"/>
              <a:gd name="T10" fmla="*/ 68792 w 27"/>
              <a:gd name="T11" fmla="*/ 106363 h 28"/>
              <a:gd name="T12" fmla="*/ 68792 w 27"/>
              <a:gd name="T13" fmla="*/ 91168 h 28"/>
              <a:gd name="T14" fmla="*/ 91723 w 27"/>
              <a:gd name="T15" fmla="*/ 68376 h 28"/>
              <a:gd name="T16" fmla="*/ 95544 w 27"/>
              <a:gd name="T17" fmla="*/ 68376 h 28"/>
              <a:gd name="T18" fmla="*/ 91723 w 27"/>
              <a:gd name="T19" fmla="*/ 45584 h 2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7" h="28">
                <a:moveTo>
                  <a:pt x="24" y="12"/>
                </a:moveTo>
                <a:cubicBezTo>
                  <a:pt x="24" y="8"/>
                  <a:pt x="25" y="4"/>
                  <a:pt x="2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28"/>
                  <a:pt x="0" y="28"/>
                  <a:pt x="0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4"/>
                  <a:pt x="18" y="24"/>
                  <a:pt x="18" y="24"/>
                </a:cubicBezTo>
                <a:cubicBezTo>
                  <a:pt x="18" y="20"/>
                  <a:pt x="21" y="18"/>
                  <a:pt x="24" y="18"/>
                </a:cubicBezTo>
                <a:cubicBezTo>
                  <a:pt x="25" y="18"/>
                  <a:pt x="25" y="18"/>
                  <a:pt x="25" y="18"/>
                </a:cubicBezTo>
                <a:cubicBezTo>
                  <a:pt x="24" y="16"/>
                  <a:pt x="24" y="14"/>
                  <a:pt x="24" y="12"/>
                </a:cubicBezTo>
                <a:close/>
              </a:path>
            </a:pathLst>
          </a:custGeom>
          <a:noFill/>
          <a:ln w="9525">
            <a:solidFill>
              <a:schemeClr val="accent6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5" name="Freeform 150">
            <a:extLst>
              <a:ext uri="{FF2B5EF4-FFF2-40B4-BE49-F238E27FC236}">
                <a16:creationId xmlns:a16="http://schemas.microsoft.com/office/drawing/2014/main" id="{8541FEE7-FBC2-42FD-AF1B-D68DC815B706}"/>
              </a:ext>
            </a:extLst>
          </p:cNvPr>
          <p:cNvSpPr>
            <a:spLocks/>
          </p:cNvSpPr>
          <p:nvPr/>
        </p:nvSpPr>
        <p:spPr bwMode="auto">
          <a:xfrm>
            <a:off x="8572864" y="2692492"/>
            <a:ext cx="29067" cy="52078"/>
          </a:xfrm>
          <a:custGeom>
            <a:avLst/>
            <a:gdLst>
              <a:gd name="T0" fmla="*/ 0 w 10"/>
              <a:gd name="T1" fmla="*/ 0 h 18"/>
              <a:gd name="T2" fmla="*/ 7620 w 10"/>
              <a:gd name="T3" fmla="*/ 45509 h 18"/>
              <a:gd name="T4" fmla="*/ 7620 w 10"/>
              <a:gd name="T5" fmla="*/ 68263 h 18"/>
              <a:gd name="T6" fmla="*/ 38100 w 10"/>
              <a:gd name="T7" fmla="*/ 68263 h 18"/>
              <a:gd name="T8" fmla="*/ 38100 w 10"/>
              <a:gd name="T9" fmla="*/ 0 h 18"/>
              <a:gd name="T10" fmla="*/ 0 w 10"/>
              <a:gd name="T11" fmla="*/ 0 h 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" h="18">
                <a:moveTo>
                  <a:pt x="0" y="0"/>
                </a:moveTo>
                <a:cubicBezTo>
                  <a:pt x="1" y="4"/>
                  <a:pt x="2" y="8"/>
                  <a:pt x="2" y="12"/>
                </a:cubicBezTo>
                <a:cubicBezTo>
                  <a:pt x="2" y="14"/>
                  <a:pt x="2" y="16"/>
                  <a:pt x="2" y="18"/>
                </a:cubicBezTo>
                <a:cubicBezTo>
                  <a:pt x="10" y="18"/>
                  <a:pt x="10" y="18"/>
                  <a:pt x="10" y="18"/>
                </a:cubicBezTo>
                <a:cubicBezTo>
                  <a:pt x="10" y="0"/>
                  <a:pt x="10" y="0"/>
                  <a:pt x="10" y="0"/>
                </a:cubicBezTo>
                <a:lnTo>
                  <a:pt x="0" y="0"/>
                </a:lnTo>
                <a:close/>
              </a:path>
            </a:pathLst>
          </a:custGeom>
          <a:noFill/>
          <a:ln w="9525">
            <a:solidFill>
              <a:schemeClr val="accent6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6" name="Freeform 151">
            <a:extLst>
              <a:ext uri="{FF2B5EF4-FFF2-40B4-BE49-F238E27FC236}">
                <a16:creationId xmlns:a16="http://schemas.microsoft.com/office/drawing/2014/main" id="{F6FF444A-2ED6-409C-B09B-981797424A9A}"/>
              </a:ext>
            </a:extLst>
          </p:cNvPr>
          <p:cNvSpPr>
            <a:spLocks/>
          </p:cNvSpPr>
          <p:nvPr/>
        </p:nvSpPr>
        <p:spPr bwMode="auto">
          <a:xfrm>
            <a:off x="8429951" y="2674325"/>
            <a:ext cx="139279" cy="105368"/>
          </a:xfrm>
          <a:custGeom>
            <a:avLst/>
            <a:gdLst>
              <a:gd name="T0" fmla="*/ 182563 w 48"/>
              <a:gd name="T1" fmla="*/ 69057 h 36"/>
              <a:gd name="T2" fmla="*/ 148332 w 48"/>
              <a:gd name="T3" fmla="*/ 0 h 36"/>
              <a:gd name="T4" fmla="*/ 34231 w 48"/>
              <a:gd name="T5" fmla="*/ 0 h 36"/>
              <a:gd name="T6" fmla="*/ 0 w 48"/>
              <a:gd name="T7" fmla="*/ 69057 h 36"/>
              <a:gd name="T8" fmla="*/ 34231 w 48"/>
              <a:gd name="T9" fmla="*/ 138113 h 36"/>
              <a:gd name="T10" fmla="*/ 152136 w 48"/>
              <a:gd name="T11" fmla="*/ 138113 h 36"/>
              <a:gd name="T12" fmla="*/ 182563 w 48"/>
              <a:gd name="T13" fmla="*/ 69057 h 3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8" h="36">
                <a:moveTo>
                  <a:pt x="48" y="18"/>
                </a:moveTo>
                <a:cubicBezTo>
                  <a:pt x="48" y="11"/>
                  <a:pt x="44" y="4"/>
                  <a:pt x="39" y="0"/>
                </a:cubicBezTo>
                <a:cubicBezTo>
                  <a:pt x="9" y="0"/>
                  <a:pt x="9" y="0"/>
                  <a:pt x="9" y="0"/>
                </a:cubicBezTo>
                <a:cubicBezTo>
                  <a:pt x="4" y="4"/>
                  <a:pt x="0" y="11"/>
                  <a:pt x="0" y="18"/>
                </a:cubicBezTo>
                <a:cubicBezTo>
                  <a:pt x="0" y="25"/>
                  <a:pt x="4" y="32"/>
                  <a:pt x="9" y="36"/>
                </a:cubicBezTo>
                <a:cubicBezTo>
                  <a:pt x="40" y="36"/>
                  <a:pt x="40" y="36"/>
                  <a:pt x="40" y="36"/>
                </a:cubicBezTo>
                <a:cubicBezTo>
                  <a:pt x="45" y="32"/>
                  <a:pt x="48" y="25"/>
                  <a:pt x="48" y="18"/>
                </a:cubicBezTo>
                <a:close/>
              </a:path>
            </a:pathLst>
          </a:custGeom>
          <a:noFill/>
          <a:ln w="9525">
            <a:solidFill>
              <a:schemeClr val="accent6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7" name="Freeform 152">
            <a:extLst>
              <a:ext uri="{FF2B5EF4-FFF2-40B4-BE49-F238E27FC236}">
                <a16:creationId xmlns:a16="http://schemas.microsoft.com/office/drawing/2014/main" id="{A63BE0AF-C586-42EB-8AB4-BDCBC742F3E6}"/>
              </a:ext>
            </a:extLst>
          </p:cNvPr>
          <p:cNvSpPr>
            <a:spLocks/>
          </p:cNvSpPr>
          <p:nvPr/>
        </p:nvSpPr>
        <p:spPr bwMode="auto">
          <a:xfrm>
            <a:off x="8340328" y="2825716"/>
            <a:ext cx="72667" cy="113845"/>
          </a:xfrm>
          <a:custGeom>
            <a:avLst/>
            <a:gdLst>
              <a:gd name="T0" fmla="*/ 0 w 25"/>
              <a:gd name="T1" fmla="*/ 103310 h 39"/>
              <a:gd name="T2" fmla="*/ 49530 w 25"/>
              <a:gd name="T3" fmla="*/ 149225 h 39"/>
              <a:gd name="T4" fmla="*/ 95250 w 25"/>
              <a:gd name="T5" fmla="*/ 103310 h 39"/>
              <a:gd name="T6" fmla="*/ 53340 w 25"/>
              <a:gd name="T7" fmla="*/ 0 h 39"/>
              <a:gd name="T8" fmla="*/ 45720 w 25"/>
              <a:gd name="T9" fmla="*/ 0 h 39"/>
              <a:gd name="T10" fmla="*/ 0 w 25"/>
              <a:gd name="T11" fmla="*/ 103310 h 3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5" h="39">
                <a:moveTo>
                  <a:pt x="0" y="27"/>
                </a:moveTo>
                <a:cubicBezTo>
                  <a:pt x="0" y="34"/>
                  <a:pt x="6" y="39"/>
                  <a:pt x="13" y="39"/>
                </a:cubicBezTo>
                <a:cubicBezTo>
                  <a:pt x="20" y="39"/>
                  <a:pt x="25" y="34"/>
                  <a:pt x="25" y="27"/>
                </a:cubicBezTo>
                <a:cubicBezTo>
                  <a:pt x="25" y="21"/>
                  <a:pt x="17" y="6"/>
                  <a:pt x="14" y="0"/>
                </a:cubicBezTo>
                <a:cubicBezTo>
                  <a:pt x="13" y="0"/>
                  <a:pt x="12" y="0"/>
                  <a:pt x="12" y="0"/>
                </a:cubicBezTo>
                <a:cubicBezTo>
                  <a:pt x="9" y="6"/>
                  <a:pt x="0" y="21"/>
                  <a:pt x="0" y="27"/>
                </a:cubicBezTo>
                <a:close/>
              </a:path>
            </a:pathLst>
          </a:custGeom>
          <a:noFill/>
          <a:ln w="9525">
            <a:solidFill>
              <a:schemeClr val="accent6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8" name="Freeform 697">
            <a:extLst>
              <a:ext uri="{FF2B5EF4-FFF2-40B4-BE49-F238E27FC236}">
                <a16:creationId xmlns:a16="http://schemas.microsoft.com/office/drawing/2014/main" id="{C80F3F2B-59A6-436C-BF22-A4F6FDCB415E}"/>
              </a:ext>
            </a:extLst>
          </p:cNvPr>
          <p:cNvSpPr>
            <a:spLocks/>
          </p:cNvSpPr>
          <p:nvPr/>
        </p:nvSpPr>
        <p:spPr bwMode="auto">
          <a:xfrm>
            <a:off x="8374113" y="1489385"/>
            <a:ext cx="212725" cy="407988"/>
          </a:xfrm>
          <a:custGeom>
            <a:avLst/>
            <a:gdLst>
              <a:gd name="T0" fmla="*/ 0 w 134"/>
              <a:gd name="T1" fmla="*/ 362902945 h 257"/>
              <a:gd name="T2" fmla="*/ 156249688 w 134"/>
              <a:gd name="T3" fmla="*/ 362902945 h 257"/>
              <a:gd name="T4" fmla="*/ 100806250 w 134"/>
              <a:gd name="T5" fmla="*/ 647681744 h 257"/>
              <a:gd name="T6" fmla="*/ 337700938 w 134"/>
              <a:gd name="T7" fmla="*/ 279738480 h 257"/>
              <a:gd name="T8" fmla="*/ 204133450 w 134"/>
              <a:gd name="T9" fmla="*/ 279738480 h 257"/>
              <a:gd name="T10" fmla="*/ 259576888 w 134"/>
              <a:gd name="T11" fmla="*/ 0 h 257"/>
              <a:gd name="T12" fmla="*/ 0 w 134"/>
              <a:gd name="T13" fmla="*/ 362902945 h 25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4" h="257">
                <a:moveTo>
                  <a:pt x="0" y="144"/>
                </a:moveTo>
                <a:lnTo>
                  <a:pt x="62" y="144"/>
                </a:lnTo>
                <a:lnTo>
                  <a:pt x="40" y="257"/>
                </a:lnTo>
                <a:lnTo>
                  <a:pt x="134" y="111"/>
                </a:lnTo>
                <a:lnTo>
                  <a:pt x="81" y="111"/>
                </a:lnTo>
                <a:lnTo>
                  <a:pt x="103" y="0"/>
                </a:lnTo>
                <a:lnTo>
                  <a:pt x="0" y="144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59" name="Elemento grafico 58">
            <a:extLst>
              <a:ext uri="{FF2B5EF4-FFF2-40B4-BE49-F238E27FC236}">
                <a16:creationId xmlns:a16="http://schemas.microsoft.com/office/drawing/2014/main" id="{DCE0E91B-E780-4AA8-910F-ED328F9A74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80187" y="2059540"/>
            <a:ext cx="192363" cy="325185"/>
          </a:xfrm>
          <a:prstGeom prst="rect">
            <a:avLst/>
          </a:prstGeom>
        </p:spPr>
      </p:pic>
      <p:pic>
        <p:nvPicPr>
          <p:cNvPr id="60" name="Elemento grafico 59">
            <a:extLst>
              <a:ext uri="{FF2B5EF4-FFF2-40B4-BE49-F238E27FC236}">
                <a16:creationId xmlns:a16="http://schemas.microsoft.com/office/drawing/2014/main" id="{303FB7AA-1603-411D-B72D-90770F90AF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24908" y="929517"/>
            <a:ext cx="502920" cy="440055"/>
          </a:xfrm>
          <a:prstGeom prst="rect">
            <a:avLst/>
          </a:prstGeom>
        </p:spPr>
      </p:pic>
      <p:sp>
        <p:nvSpPr>
          <p:cNvPr id="61" name="Doppia parentesi quadra 60">
            <a:extLst>
              <a:ext uri="{FF2B5EF4-FFF2-40B4-BE49-F238E27FC236}">
                <a16:creationId xmlns:a16="http://schemas.microsoft.com/office/drawing/2014/main" id="{E73BEC81-16AC-4182-98D6-0BAF54238513}"/>
              </a:ext>
            </a:extLst>
          </p:cNvPr>
          <p:cNvSpPr/>
          <p:nvPr/>
        </p:nvSpPr>
        <p:spPr>
          <a:xfrm>
            <a:off x="8159701" y="1392645"/>
            <a:ext cx="644656" cy="2141220"/>
          </a:xfrm>
          <a:prstGeom prst="bracketPair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5" name="Rectangle 2">
            <a:extLst>
              <a:ext uri="{FF2B5EF4-FFF2-40B4-BE49-F238E27FC236}">
                <a16:creationId xmlns:a16="http://schemas.microsoft.com/office/drawing/2014/main" id="{37682E66-97A4-40BA-9DD1-D7C56DCFC9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itolo 2">
            <a:extLst>
              <a:ext uri="{FF2B5EF4-FFF2-40B4-BE49-F238E27FC236}">
                <a16:creationId xmlns:a16="http://schemas.microsoft.com/office/drawing/2014/main" id="{ED6E5D99-7D93-4945-84C3-C9A29DCFD273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2. Efficientamento energetico</a:t>
            </a:r>
            <a:endParaRPr lang="it-IT" sz="1600" b="0" dirty="0">
              <a:solidFill>
                <a:srgbClr val="7778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2292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ttangolo arrotondato 9">
            <a:extLst>
              <a:ext uri="{FF2B5EF4-FFF2-40B4-BE49-F238E27FC236}">
                <a16:creationId xmlns:a16="http://schemas.microsoft.com/office/drawing/2014/main" id="{9E143C58-C512-4A9A-9047-246E6B1CD787}"/>
              </a:ext>
            </a:extLst>
          </p:cNvPr>
          <p:cNvSpPr/>
          <p:nvPr/>
        </p:nvSpPr>
        <p:spPr bwMode="auto">
          <a:xfrm>
            <a:off x="2915337" y="1466730"/>
            <a:ext cx="2200340" cy="6938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8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PUNTO DI UTILIZZO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MIGLIORAMENTO</a:t>
            </a:r>
            <a:r>
              <a:rPr kumimoji="0" lang="en-US" sz="1108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lang="en-US" sz="1108" b="1" kern="0" dirty="0">
                <a:latin typeface="Calibri"/>
              </a:rPr>
              <a:t>ENERGIA</a:t>
            </a:r>
            <a:r>
              <a:rPr kumimoji="0" lang="en-US" sz="1108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</a:rPr>
              <a:t>/PRODOTTO</a:t>
            </a:r>
            <a:endParaRPr kumimoji="0" lang="en-US" sz="1108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108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71" name="Picture 10">
            <a:extLst>
              <a:ext uri="{FF2B5EF4-FFF2-40B4-BE49-F238E27FC236}">
                <a16:creationId xmlns:a16="http://schemas.microsoft.com/office/drawing/2014/main" id="{3A866071-C6B1-4D49-8B3D-EF01E3BC4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726" y="1588578"/>
            <a:ext cx="715107" cy="428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2" name="Rettangolo arrotondato 11">
            <a:extLst>
              <a:ext uri="{FF2B5EF4-FFF2-40B4-BE49-F238E27FC236}">
                <a16:creationId xmlns:a16="http://schemas.microsoft.com/office/drawing/2014/main" id="{23A40205-5045-48D7-8AD8-F880FCF38676}"/>
              </a:ext>
            </a:extLst>
          </p:cNvPr>
          <p:cNvSpPr/>
          <p:nvPr/>
        </p:nvSpPr>
        <p:spPr bwMode="auto">
          <a:xfrm>
            <a:off x="781957" y="1466730"/>
            <a:ext cx="2096119" cy="6938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GENERAZIONE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RISPARMIO</a:t>
            </a:r>
            <a:r>
              <a:rPr kumimoji="0" lang="en-US" sz="1108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</a:rPr>
              <a:t>ENERGIA PRIMARIA</a:t>
            </a:r>
            <a:endParaRPr kumimoji="0" lang="en-US" sz="1108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pic>
        <p:nvPicPr>
          <p:cNvPr id="73" name="Picture 50">
            <a:extLst>
              <a:ext uri="{FF2B5EF4-FFF2-40B4-BE49-F238E27FC236}">
                <a16:creationId xmlns:a16="http://schemas.microsoft.com/office/drawing/2014/main" id="{F33F317F-66B8-4435-AFEC-740C70712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514" y="1535489"/>
            <a:ext cx="863697" cy="396716"/>
          </a:xfrm>
          <a:prstGeom prst="flowChartAlternateProcess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4" name="Rettangolo arrotondato 13">
            <a:extLst>
              <a:ext uri="{FF2B5EF4-FFF2-40B4-BE49-F238E27FC236}">
                <a16:creationId xmlns:a16="http://schemas.microsoft.com/office/drawing/2014/main" id="{E11391AC-EEF7-4EFF-B516-7DE82E149BDC}"/>
              </a:ext>
            </a:extLst>
          </p:cNvPr>
          <p:cNvSpPr/>
          <p:nvPr/>
        </p:nvSpPr>
        <p:spPr bwMode="auto">
          <a:xfrm>
            <a:off x="1209314" y="1078968"/>
            <a:ext cx="3143795" cy="332588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92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</a:rPr>
              <a:t>EFFICIENZA ENERGETICA</a:t>
            </a:r>
          </a:p>
        </p:txBody>
      </p:sp>
      <p:pic>
        <p:nvPicPr>
          <p:cNvPr id="7" name="Immagine 6" descr="LOGO_EDIS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10" name="Segnaposto numero diapositiva 4"/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32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EE13D71-B9AB-4F4A-A9DD-1E52E5AD68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7714" y="1426513"/>
            <a:ext cx="2327246" cy="774259"/>
          </a:xfrm>
          <a:prstGeom prst="rect">
            <a:avLst/>
          </a:prstGeom>
        </p:spPr>
      </p:pic>
      <p:sp>
        <p:nvSpPr>
          <p:cNvPr id="37" name="Rettangolo 36">
            <a:extLst>
              <a:ext uri="{FF2B5EF4-FFF2-40B4-BE49-F238E27FC236}">
                <a16:creationId xmlns:a16="http://schemas.microsoft.com/office/drawing/2014/main" id="{DA649416-32EE-4E16-9B34-787DE495F109}"/>
              </a:ext>
            </a:extLst>
          </p:cNvPr>
          <p:cNvSpPr/>
          <p:nvPr/>
        </p:nvSpPr>
        <p:spPr>
          <a:xfrm>
            <a:off x="976361" y="2415761"/>
            <a:ext cx="914400" cy="164998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36000" tIns="36000" rIns="36000" bIns="36000" rtlCol="0" anchor="ctr"/>
          <a:lstStyle/>
          <a:p>
            <a:pPr algn="ctr"/>
            <a:endParaRPr lang="it-IT" sz="1600">
              <a:solidFill>
                <a:schemeClr val="tx1"/>
              </a:solidFill>
            </a:endParaRPr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FE336C6A-9749-4303-95F4-A3FE62ECCC2D}"/>
              </a:ext>
            </a:extLst>
          </p:cNvPr>
          <p:cNvSpPr/>
          <p:nvPr/>
        </p:nvSpPr>
        <p:spPr>
          <a:xfrm>
            <a:off x="1975515" y="2793274"/>
            <a:ext cx="914400" cy="127247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36000" rIns="36000" bIns="36000" rtlCol="0" anchor="ctr"/>
          <a:lstStyle/>
          <a:p>
            <a:pPr algn="ctr"/>
            <a:endParaRPr lang="it-IT" sz="1600">
              <a:solidFill>
                <a:schemeClr val="tx1"/>
              </a:solidFill>
            </a:endParaRP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92206E94-D21C-44B5-899E-E0FA1ABCD8DE}"/>
              </a:ext>
            </a:extLst>
          </p:cNvPr>
          <p:cNvSpPr/>
          <p:nvPr/>
        </p:nvSpPr>
        <p:spPr>
          <a:xfrm>
            <a:off x="6082896" y="2724102"/>
            <a:ext cx="857724" cy="132917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36000" tIns="36000" rIns="36000" bIns="36000" rtlCol="0" anchor="ctr"/>
          <a:lstStyle/>
          <a:p>
            <a:pPr algn="ctr"/>
            <a:endParaRPr lang="it-IT" sz="1600">
              <a:solidFill>
                <a:schemeClr val="tx1"/>
              </a:solidFill>
            </a:endParaRPr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3F594069-FEF0-48F8-BF2B-F1555BEBA081}"/>
              </a:ext>
            </a:extLst>
          </p:cNvPr>
          <p:cNvSpPr/>
          <p:nvPr/>
        </p:nvSpPr>
        <p:spPr>
          <a:xfrm>
            <a:off x="7081670" y="2793275"/>
            <a:ext cx="914400" cy="1260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36000" rIns="36000" bIns="36000" rtlCol="0" anchor="ctr"/>
          <a:lstStyle/>
          <a:p>
            <a:pPr algn="ctr"/>
            <a:endParaRPr lang="it-IT" sz="1600">
              <a:solidFill>
                <a:schemeClr val="tx1"/>
              </a:solidFill>
            </a:endParaRPr>
          </a:p>
        </p:txBody>
      </p:sp>
      <p:cxnSp>
        <p:nvCxnSpPr>
          <p:cNvPr id="41" name="Connettore 2 40">
            <a:extLst>
              <a:ext uri="{FF2B5EF4-FFF2-40B4-BE49-F238E27FC236}">
                <a16:creationId xmlns:a16="http://schemas.microsoft.com/office/drawing/2014/main" id="{80560B61-A8B3-45CE-B2DE-D0ABBFA45B5D}"/>
              </a:ext>
            </a:extLst>
          </p:cNvPr>
          <p:cNvCxnSpPr/>
          <p:nvPr/>
        </p:nvCxnSpPr>
        <p:spPr>
          <a:xfrm>
            <a:off x="1864612" y="2369171"/>
            <a:ext cx="4180818" cy="354931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>
            <a:extLst>
              <a:ext uri="{FF2B5EF4-FFF2-40B4-BE49-F238E27FC236}">
                <a16:creationId xmlns:a16="http://schemas.microsoft.com/office/drawing/2014/main" id="{78393D12-0423-495E-B7D3-F85CA71E9B75}"/>
              </a:ext>
            </a:extLst>
          </p:cNvPr>
          <p:cNvCxnSpPr/>
          <p:nvPr/>
        </p:nvCxnSpPr>
        <p:spPr>
          <a:xfrm>
            <a:off x="948624" y="2364408"/>
            <a:ext cx="5940425" cy="9525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>
            <a:extLst>
              <a:ext uri="{FF2B5EF4-FFF2-40B4-BE49-F238E27FC236}">
                <a16:creationId xmlns:a16="http://schemas.microsoft.com/office/drawing/2014/main" id="{A1AE966D-24C4-47C9-AB98-0D245EF8ABD3}"/>
              </a:ext>
            </a:extLst>
          </p:cNvPr>
          <p:cNvCxnSpPr/>
          <p:nvPr/>
        </p:nvCxnSpPr>
        <p:spPr>
          <a:xfrm>
            <a:off x="6579040" y="2369940"/>
            <a:ext cx="0" cy="341550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ttangolo 43">
            <a:extLst>
              <a:ext uri="{FF2B5EF4-FFF2-40B4-BE49-F238E27FC236}">
                <a16:creationId xmlns:a16="http://schemas.microsoft.com/office/drawing/2014/main" id="{FE1097CC-B6C8-40ED-9377-3089F8A7FB4D}"/>
              </a:ext>
            </a:extLst>
          </p:cNvPr>
          <p:cNvSpPr/>
          <p:nvPr/>
        </p:nvSpPr>
        <p:spPr>
          <a:xfrm>
            <a:off x="6857039" y="2354770"/>
            <a:ext cx="10931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solidFill>
                  <a:srgbClr val="1B9A38"/>
                </a:solidFill>
                <a:cs typeface="Arial" charset="0"/>
              </a:rPr>
              <a:t>Efficienza</a:t>
            </a:r>
          </a:p>
        </p:txBody>
      </p:sp>
      <p:sp>
        <p:nvSpPr>
          <p:cNvPr id="45" name="Rettangolo 44">
            <a:extLst>
              <a:ext uri="{FF2B5EF4-FFF2-40B4-BE49-F238E27FC236}">
                <a16:creationId xmlns:a16="http://schemas.microsoft.com/office/drawing/2014/main" id="{5D90D2A2-DA4F-4A20-B079-3F957F064B8D}"/>
              </a:ext>
            </a:extLst>
          </p:cNvPr>
          <p:cNvSpPr/>
          <p:nvPr/>
        </p:nvSpPr>
        <p:spPr>
          <a:xfrm>
            <a:off x="876953" y="3349551"/>
            <a:ext cx="10830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i="1" dirty="0">
                <a:cs typeface="Arial" charset="0"/>
              </a:rPr>
              <a:t>Energia primaria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i="1" dirty="0">
                <a:cs typeface="Arial" charset="0"/>
              </a:rPr>
              <a:t>[GAS]</a:t>
            </a:r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id="{6310D6A6-6604-4EDF-BB34-D7EFC9CFE58D}"/>
              </a:ext>
            </a:extLst>
          </p:cNvPr>
          <p:cNvSpPr/>
          <p:nvPr/>
        </p:nvSpPr>
        <p:spPr>
          <a:xfrm>
            <a:off x="1891624" y="3356929"/>
            <a:ext cx="10830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i="1" dirty="0">
                <a:cs typeface="Arial" charset="0"/>
              </a:rPr>
              <a:t>Vettore Energetico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i="1" dirty="0">
                <a:cs typeface="Arial" charset="0"/>
              </a:rPr>
              <a:t>[CALORE]</a:t>
            </a:r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1102F757-732A-4C29-935E-DC38A249386C}"/>
              </a:ext>
            </a:extLst>
          </p:cNvPr>
          <p:cNvSpPr/>
          <p:nvPr/>
        </p:nvSpPr>
        <p:spPr>
          <a:xfrm>
            <a:off x="5998572" y="3333195"/>
            <a:ext cx="10830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i="1" dirty="0">
                <a:cs typeface="Arial" charset="0"/>
              </a:rPr>
              <a:t>Energia primaria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i="1" dirty="0">
                <a:cs typeface="Arial" charset="0"/>
              </a:rPr>
              <a:t>[GAS]</a:t>
            </a:r>
          </a:p>
        </p:txBody>
      </p:sp>
      <p:sp>
        <p:nvSpPr>
          <p:cNvPr id="48" name="Rettangolo 47">
            <a:extLst>
              <a:ext uri="{FF2B5EF4-FFF2-40B4-BE49-F238E27FC236}">
                <a16:creationId xmlns:a16="http://schemas.microsoft.com/office/drawing/2014/main" id="{401DBCF8-B846-4135-AA38-190A2B9B0750}"/>
              </a:ext>
            </a:extLst>
          </p:cNvPr>
          <p:cNvSpPr/>
          <p:nvPr/>
        </p:nvSpPr>
        <p:spPr>
          <a:xfrm>
            <a:off x="7025374" y="3356928"/>
            <a:ext cx="10830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i="1" dirty="0">
                <a:cs typeface="Arial" charset="0"/>
              </a:rPr>
              <a:t>Vettore Energetico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i="1" dirty="0">
                <a:cs typeface="Arial" charset="0"/>
              </a:rPr>
              <a:t>[CALORE]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A7BEC15-2BEC-4D4C-BED1-D1AADAF437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894" y="3147646"/>
            <a:ext cx="518205" cy="57917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801EBBBD-9427-439C-9F91-B4DEE1DB4F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5420" y="3147646"/>
            <a:ext cx="518205" cy="57917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305C422F-87C0-4C1C-877C-EE5DF80786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8817" y="2834022"/>
            <a:ext cx="725487" cy="115834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5EFD7576-AC37-474F-927A-5BBD7125BF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7433" y="2835262"/>
            <a:ext cx="725487" cy="1158340"/>
          </a:xfrm>
          <a:prstGeom prst="rect">
            <a:avLst/>
          </a:prstGeom>
        </p:spPr>
      </p:pic>
      <p:sp>
        <p:nvSpPr>
          <p:cNvPr id="53" name="Rettangolo 52">
            <a:extLst>
              <a:ext uri="{FF2B5EF4-FFF2-40B4-BE49-F238E27FC236}">
                <a16:creationId xmlns:a16="http://schemas.microsoft.com/office/drawing/2014/main" id="{83A3A8D1-8400-4C4B-AA5B-71F8E26FA538}"/>
              </a:ext>
            </a:extLst>
          </p:cNvPr>
          <p:cNvSpPr/>
          <p:nvPr/>
        </p:nvSpPr>
        <p:spPr>
          <a:xfrm>
            <a:off x="487042" y="4083424"/>
            <a:ext cx="8344473" cy="604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600" dirty="0">
                <a:solidFill>
                  <a:srgbClr val="7F7F7F"/>
                </a:solidFill>
                <a:latin typeface="+mj-lt"/>
              </a:rPr>
              <a:t>A </a:t>
            </a:r>
            <a:r>
              <a:rPr lang="it-IT" sz="1600" b="1" dirty="0">
                <a:solidFill>
                  <a:schemeClr val="accent1"/>
                </a:solidFill>
                <a:latin typeface="+mj-lt"/>
              </a:rPr>
              <a:t>parità di produzione di vettore energetico (es. calore) </a:t>
            </a:r>
            <a:r>
              <a:rPr lang="it-IT" sz="16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si può ridurre il consumo specifico di generazione ottimizzando il consumo di energia primaria (GAS).</a:t>
            </a:r>
          </a:p>
        </p:txBody>
      </p: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8F12411B-64C9-4C31-BAF9-5AA25338458B}"/>
              </a:ext>
            </a:extLst>
          </p:cNvPr>
          <p:cNvGrpSpPr/>
          <p:nvPr/>
        </p:nvGrpSpPr>
        <p:grpSpPr>
          <a:xfrm>
            <a:off x="8298444" y="2295550"/>
            <a:ext cx="364363" cy="346755"/>
            <a:chOff x="6084888" y="1784350"/>
            <a:chExt cx="4697412" cy="4470400"/>
          </a:xfrm>
          <a:noFill/>
        </p:grpSpPr>
        <p:grpSp>
          <p:nvGrpSpPr>
            <p:cNvPr id="34" name="Group 128">
              <a:extLst>
                <a:ext uri="{FF2B5EF4-FFF2-40B4-BE49-F238E27FC236}">
                  <a16:creationId xmlns:a16="http://schemas.microsoft.com/office/drawing/2014/main" id="{BD07D7B5-6869-4608-AA0B-32884447A2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01025" y="3819525"/>
              <a:ext cx="2581275" cy="2435225"/>
              <a:chOff x="8201025" y="3819525"/>
              <a:chExt cx="2581275" cy="2435225"/>
            </a:xfrm>
            <a:grpFill/>
          </p:grpSpPr>
          <p:sp>
            <p:nvSpPr>
              <p:cNvPr id="54" name="Freeform 6">
                <a:extLst>
                  <a:ext uri="{FF2B5EF4-FFF2-40B4-BE49-F238E27FC236}">
                    <a16:creationId xmlns:a16="http://schemas.microsoft.com/office/drawing/2014/main" id="{4B6950FA-D16E-438C-B05F-EBB2362ADB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4350" y="3819525"/>
                <a:ext cx="1377950" cy="2211387"/>
              </a:xfrm>
              <a:custGeom>
                <a:avLst/>
                <a:gdLst>
                  <a:gd name="T0" fmla="*/ 639491 w 362"/>
                  <a:gd name="T1" fmla="*/ 2211387 h 580"/>
                  <a:gd name="T2" fmla="*/ 597619 w 362"/>
                  <a:gd name="T3" fmla="*/ 1429776 h 580"/>
                  <a:gd name="T4" fmla="*/ 0 w 362"/>
                  <a:gd name="T5" fmla="*/ 392712 h 580"/>
                  <a:gd name="T6" fmla="*/ 681362 w 362"/>
                  <a:gd name="T7" fmla="*/ 0 h 580"/>
                  <a:gd name="T8" fmla="*/ 1271368 w 362"/>
                  <a:gd name="T9" fmla="*/ 1021813 h 580"/>
                  <a:gd name="T10" fmla="*/ 1377950 w 362"/>
                  <a:gd name="T11" fmla="*/ 1418338 h 580"/>
                  <a:gd name="T12" fmla="*/ 1271368 w 362"/>
                  <a:gd name="T13" fmla="*/ 1818675 h 580"/>
                  <a:gd name="T14" fmla="*/ 639491 w 362"/>
                  <a:gd name="T15" fmla="*/ 2211387 h 58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62" h="580">
                    <a:moveTo>
                      <a:pt x="168" y="580"/>
                    </a:moveTo>
                    <a:cubicBezTo>
                      <a:pt x="236" y="494"/>
                      <a:pt x="195" y="441"/>
                      <a:pt x="157" y="375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334" y="268"/>
                      <a:pt x="334" y="268"/>
                      <a:pt x="334" y="268"/>
                    </a:cubicBezTo>
                    <a:cubicBezTo>
                      <a:pt x="352" y="300"/>
                      <a:pt x="362" y="336"/>
                      <a:pt x="362" y="372"/>
                    </a:cubicBezTo>
                    <a:cubicBezTo>
                      <a:pt x="362" y="408"/>
                      <a:pt x="352" y="444"/>
                      <a:pt x="334" y="477"/>
                    </a:cubicBezTo>
                    <a:cubicBezTo>
                      <a:pt x="299" y="537"/>
                      <a:pt x="237" y="575"/>
                      <a:pt x="168" y="58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5" name="Freeform 7">
                <a:extLst>
                  <a:ext uri="{FF2B5EF4-FFF2-40B4-BE49-F238E27FC236}">
                    <a16:creationId xmlns:a16="http://schemas.microsoft.com/office/drawing/2014/main" id="{19C746BF-FB81-49B8-B02E-15EDFF361E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1025" y="4997450"/>
                <a:ext cx="1965325" cy="1257300"/>
              </a:xfrm>
              <a:custGeom>
                <a:avLst/>
                <a:gdLst>
                  <a:gd name="T0" fmla="*/ 1721564 w 516"/>
                  <a:gd name="T1" fmla="*/ 1036320 h 330"/>
                  <a:gd name="T2" fmla="*/ 1767269 w 516"/>
                  <a:gd name="T3" fmla="*/ 975360 h 330"/>
                  <a:gd name="T4" fmla="*/ 1755843 w 516"/>
                  <a:gd name="T5" fmla="*/ 358140 h 330"/>
                  <a:gd name="T6" fmla="*/ 1691094 w 516"/>
                  <a:gd name="T7" fmla="*/ 251460 h 330"/>
                  <a:gd name="T8" fmla="*/ 609403 w 516"/>
                  <a:gd name="T9" fmla="*/ 251460 h 330"/>
                  <a:gd name="T10" fmla="*/ 609403 w 516"/>
                  <a:gd name="T11" fmla="*/ 0 h 330"/>
                  <a:gd name="T12" fmla="*/ 0 w 516"/>
                  <a:gd name="T13" fmla="*/ 643890 h 330"/>
                  <a:gd name="T14" fmla="*/ 609403 w 516"/>
                  <a:gd name="T15" fmla="*/ 1257300 h 330"/>
                  <a:gd name="T16" fmla="*/ 609403 w 516"/>
                  <a:gd name="T17" fmla="*/ 1036320 h 330"/>
                  <a:gd name="T18" fmla="*/ 1721564 w 516"/>
                  <a:gd name="T19" fmla="*/ 1036320 h 3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16" h="330">
                    <a:moveTo>
                      <a:pt x="452" y="272"/>
                    </a:moveTo>
                    <a:cubicBezTo>
                      <a:pt x="464" y="256"/>
                      <a:pt x="464" y="256"/>
                      <a:pt x="464" y="256"/>
                    </a:cubicBezTo>
                    <a:cubicBezTo>
                      <a:pt x="516" y="189"/>
                      <a:pt x="494" y="151"/>
                      <a:pt x="461" y="94"/>
                    </a:cubicBezTo>
                    <a:cubicBezTo>
                      <a:pt x="460" y="93"/>
                      <a:pt x="454" y="82"/>
                      <a:pt x="444" y="66"/>
                    </a:cubicBezTo>
                    <a:cubicBezTo>
                      <a:pt x="160" y="66"/>
                      <a:pt x="160" y="66"/>
                      <a:pt x="160" y="66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160" y="330"/>
                      <a:pt x="160" y="330"/>
                      <a:pt x="160" y="330"/>
                    </a:cubicBezTo>
                    <a:cubicBezTo>
                      <a:pt x="160" y="272"/>
                      <a:pt x="160" y="272"/>
                      <a:pt x="160" y="272"/>
                    </a:cubicBezTo>
                    <a:lnTo>
                      <a:pt x="452" y="27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35" name="Group 127">
              <a:extLst>
                <a:ext uri="{FF2B5EF4-FFF2-40B4-BE49-F238E27FC236}">
                  <a16:creationId xmlns:a16="http://schemas.microsoft.com/office/drawing/2014/main" id="{0683C039-0C02-4DDF-AC12-63B07C44C4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84888" y="3500438"/>
              <a:ext cx="2009775" cy="2544762"/>
              <a:chOff x="6084888" y="3500438"/>
              <a:chExt cx="2009775" cy="2544762"/>
            </a:xfrm>
            <a:grpFill/>
          </p:grpSpPr>
          <p:sp>
            <p:nvSpPr>
              <p:cNvPr id="51" name="Freeform 8">
                <a:extLst>
                  <a:ext uri="{FF2B5EF4-FFF2-40B4-BE49-F238E27FC236}">
                    <a16:creationId xmlns:a16="http://schemas.microsoft.com/office/drawing/2014/main" id="{101A574B-7658-4C50-96ED-E9AC649DA1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4888" y="4902200"/>
                <a:ext cx="2009775" cy="1143000"/>
              </a:xfrm>
              <a:custGeom>
                <a:avLst/>
                <a:gdLst>
                  <a:gd name="T0" fmla="*/ 114192 w 528"/>
                  <a:gd name="T1" fmla="*/ 0 h 300"/>
                  <a:gd name="T2" fmla="*/ 814568 w 528"/>
                  <a:gd name="T3" fmla="*/ 354330 h 300"/>
                  <a:gd name="T4" fmla="*/ 2009775 w 528"/>
                  <a:gd name="T5" fmla="*/ 354330 h 300"/>
                  <a:gd name="T6" fmla="*/ 2009775 w 528"/>
                  <a:gd name="T7" fmla="*/ 1143000 h 300"/>
                  <a:gd name="T8" fmla="*/ 829793 w 528"/>
                  <a:gd name="T9" fmla="*/ 1143000 h 300"/>
                  <a:gd name="T10" fmla="*/ 430122 w 528"/>
                  <a:gd name="T11" fmla="*/ 1036320 h 300"/>
                  <a:gd name="T12" fmla="*/ 140837 w 528"/>
                  <a:gd name="T13" fmla="*/ 742950 h 300"/>
                  <a:gd name="T14" fmla="*/ 114192 w 528"/>
                  <a:gd name="T15" fmla="*/ 0 h 3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28" h="300">
                    <a:moveTo>
                      <a:pt x="30" y="0"/>
                    </a:moveTo>
                    <a:cubicBezTo>
                      <a:pt x="71" y="102"/>
                      <a:pt x="138" y="93"/>
                      <a:pt x="214" y="93"/>
                    </a:cubicBezTo>
                    <a:cubicBezTo>
                      <a:pt x="528" y="93"/>
                      <a:pt x="528" y="93"/>
                      <a:pt x="528" y="93"/>
                    </a:cubicBezTo>
                    <a:cubicBezTo>
                      <a:pt x="528" y="300"/>
                      <a:pt x="528" y="300"/>
                      <a:pt x="528" y="300"/>
                    </a:cubicBezTo>
                    <a:cubicBezTo>
                      <a:pt x="218" y="300"/>
                      <a:pt x="218" y="300"/>
                      <a:pt x="218" y="300"/>
                    </a:cubicBezTo>
                    <a:cubicBezTo>
                      <a:pt x="180" y="300"/>
                      <a:pt x="145" y="290"/>
                      <a:pt x="113" y="272"/>
                    </a:cubicBezTo>
                    <a:cubicBezTo>
                      <a:pt x="82" y="254"/>
                      <a:pt x="56" y="228"/>
                      <a:pt x="37" y="195"/>
                    </a:cubicBezTo>
                    <a:cubicBezTo>
                      <a:pt x="2" y="135"/>
                      <a:pt x="0" y="62"/>
                      <a:pt x="3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2" name="Freeform 9">
                <a:extLst>
                  <a:ext uri="{FF2B5EF4-FFF2-40B4-BE49-F238E27FC236}">
                    <a16:creationId xmlns:a16="http://schemas.microsoft.com/office/drawing/2014/main" id="{8A371E73-725B-4F2A-8B69-28EA682E8A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9513" y="3500438"/>
                <a:ext cx="1450975" cy="1665287"/>
              </a:xfrm>
              <a:custGeom>
                <a:avLst/>
                <a:gdLst>
                  <a:gd name="T0" fmla="*/ 0 w 381"/>
                  <a:gd name="T1" fmla="*/ 1295647 h 437"/>
                  <a:gd name="T2" fmla="*/ 26658 w 381"/>
                  <a:gd name="T3" fmla="*/ 1368050 h 437"/>
                  <a:gd name="T4" fmla="*/ 533167 w 381"/>
                  <a:gd name="T5" fmla="*/ 1665287 h 437"/>
                  <a:gd name="T6" fmla="*/ 693117 w 381"/>
                  <a:gd name="T7" fmla="*/ 1665287 h 437"/>
                  <a:gd name="T8" fmla="*/ 1233900 w 381"/>
                  <a:gd name="T9" fmla="*/ 724038 h 437"/>
                  <a:gd name="T10" fmla="*/ 1450975 w 381"/>
                  <a:gd name="T11" fmla="*/ 849792 h 437"/>
                  <a:gd name="T12" fmla="*/ 1195817 w 381"/>
                  <a:gd name="T13" fmla="*/ 0 h 437"/>
                  <a:gd name="T14" fmla="*/ 361792 w 381"/>
                  <a:gd name="T15" fmla="*/ 221022 h 437"/>
                  <a:gd name="T16" fmla="*/ 556017 w 381"/>
                  <a:gd name="T17" fmla="*/ 331533 h 437"/>
                  <a:gd name="T18" fmla="*/ 0 w 381"/>
                  <a:gd name="T19" fmla="*/ 1295647 h 43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81" h="437">
                    <a:moveTo>
                      <a:pt x="0" y="340"/>
                    </a:moveTo>
                    <a:cubicBezTo>
                      <a:pt x="7" y="359"/>
                      <a:pt x="7" y="359"/>
                      <a:pt x="7" y="359"/>
                    </a:cubicBezTo>
                    <a:cubicBezTo>
                      <a:pt x="37" y="433"/>
                      <a:pt x="77" y="437"/>
                      <a:pt x="140" y="437"/>
                    </a:cubicBezTo>
                    <a:cubicBezTo>
                      <a:pt x="182" y="437"/>
                      <a:pt x="182" y="437"/>
                      <a:pt x="182" y="437"/>
                    </a:cubicBezTo>
                    <a:cubicBezTo>
                      <a:pt x="324" y="190"/>
                      <a:pt x="324" y="190"/>
                      <a:pt x="324" y="190"/>
                    </a:cubicBezTo>
                    <a:cubicBezTo>
                      <a:pt x="381" y="223"/>
                      <a:pt x="381" y="223"/>
                      <a:pt x="381" y="223"/>
                    </a:cubicBezTo>
                    <a:cubicBezTo>
                      <a:pt x="314" y="0"/>
                      <a:pt x="314" y="0"/>
                      <a:pt x="314" y="0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146" y="87"/>
                      <a:pt x="146" y="87"/>
                      <a:pt x="146" y="87"/>
                    </a:cubicBezTo>
                    <a:lnTo>
                      <a:pt x="0" y="34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36" name="Group 30">
              <a:extLst>
                <a:ext uri="{FF2B5EF4-FFF2-40B4-BE49-F238E27FC236}">
                  <a16:creationId xmlns:a16="http://schemas.microsoft.com/office/drawing/2014/main" id="{315A8CDE-DD4E-4F86-91A0-2C7B6B825A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61213" y="1784350"/>
              <a:ext cx="2746375" cy="2143125"/>
              <a:chOff x="7161213" y="1784350"/>
              <a:chExt cx="2746375" cy="2143125"/>
            </a:xfrm>
            <a:grpFill/>
          </p:grpSpPr>
          <p:sp>
            <p:nvSpPr>
              <p:cNvPr id="49" name="Freeform 10">
                <a:extLst>
                  <a:ext uri="{FF2B5EF4-FFF2-40B4-BE49-F238E27FC236}">
                    <a16:creationId xmlns:a16="http://schemas.microsoft.com/office/drawing/2014/main" id="{2361A19C-7059-467D-8723-02DCAE992E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1213" y="1784350"/>
                <a:ext cx="1938338" cy="1814512"/>
              </a:xfrm>
              <a:custGeom>
                <a:avLst/>
                <a:gdLst>
                  <a:gd name="T0" fmla="*/ 1938338 w 509"/>
                  <a:gd name="T1" fmla="*/ 346892 h 476"/>
                  <a:gd name="T2" fmla="*/ 1279532 w 509"/>
                  <a:gd name="T3" fmla="*/ 777648 h 476"/>
                  <a:gd name="T4" fmla="*/ 681655 w 509"/>
                  <a:gd name="T5" fmla="*/ 1814512 h 476"/>
                  <a:gd name="T6" fmla="*/ 0 w 509"/>
                  <a:gd name="T7" fmla="*/ 1421876 h 476"/>
                  <a:gd name="T8" fmla="*/ 590260 w 509"/>
                  <a:gd name="T9" fmla="*/ 396448 h 476"/>
                  <a:gd name="T10" fmla="*/ 883486 w 509"/>
                  <a:gd name="T11" fmla="*/ 106736 h 476"/>
                  <a:gd name="T12" fmla="*/ 1279532 w 509"/>
                  <a:gd name="T13" fmla="*/ 0 h 476"/>
                  <a:gd name="T14" fmla="*/ 1938338 w 509"/>
                  <a:gd name="T15" fmla="*/ 346892 h 4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09" h="476">
                    <a:moveTo>
                      <a:pt x="509" y="91"/>
                    </a:moveTo>
                    <a:cubicBezTo>
                      <a:pt x="400" y="76"/>
                      <a:pt x="374" y="138"/>
                      <a:pt x="336" y="204"/>
                    </a:cubicBezTo>
                    <a:cubicBezTo>
                      <a:pt x="179" y="476"/>
                      <a:pt x="179" y="476"/>
                      <a:pt x="179" y="476"/>
                    </a:cubicBezTo>
                    <a:cubicBezTo>
                      <a:pt x="0" y="373"/>
                      <a:pt x="0" y="373"/>
                      <a:pt x="0" y="373"/>
                    </a:cubicBezTo>
                    <a:cubicBezTo>
                      <a:pt x="155" y="104"/>
                      <a:pt x="155" y="104"/>
                      <a:pt x="155" y="104"/>
                    </a:cubicBezTo>
                    <a:cubicBezTo>
                      <a:pt x="174" y="72"/>
                      <a:pt x="200" y="46"/>
                      <a:pt x="232" y="28"/>
                    </a:cubicBezTo>
                    <a:cubicBezTo>
                      <a:pt x="263" y="10"/>
                      <a:pt x="299" y="0"/>
                      <a:pt x="336" y="0"/>
                    </a:cubicBezTo>
                    <a:cubicBezTo>
                      <a:pt x="405" y="0"/>
                      <a:pt x="470" y="34"/>
                      <a:pt x="509" y="9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" name="Freeform 11">
                <a:extLst>
                  <a:ext uri="{FF2B5EF4-FFF2-40B4-BE49-F238E27FC236}">
                    <a16:creationId xmlns:a16="http://schemas.microsoft.com/office/drawing/2014/main" id="{0DBF51EC-73FC-495A-9CD6-DD914193D9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94713" y="2219325"/>
                <a:ext cx="1412875" cy="1708150"/>
              </a:xfrm>
              <a:custGeom>
                <a:avLst/>
                <a:gdLst>
                  <a:gd name="T0" fmla="*/ 1222461 w 371"/>
                  <a:gd name="T1" fmla="*/ 983711 h 448"/>
                  <a:gd name="T2" fmla="*/ 666450 w 371"/>
                  <a:gd name="T3" fmla="*/ 19064 h 448"/>
                  <a:gd name="T4" fmla="*/ 590285 w 371"/>
                  <a:gd name="T5" fmla="*/ 7626 h 448"/>
                  <a:gd name="T6" fmla="*/ 487461 w 371"/>
                  <a:gd name="T7" fmla="*/ 0 h 448"/>
                  <a:gd name="T8" fmla="*/ 60933 w 371"/>
                  <a:gd name="T9" fmla="*/ 331717 h 448"/>
                  <a:gd name="T10" fmla="*/ 0 w 371"/>
                  <a:gd name="T11" fmla="*/ 438476 h 448"/>
                  <a:gd name="T12" fmla="*/ 544585 w 371"/>
                  <a:gd name="T13" fmla="*/ 1376433 h 448"/>
                  <a:gd name="T14" fmla="*/ 323705 w 371"/>
                  <a:gd name="T15" fmla="*/ 1502257 h 448"/>
                  <a:gd name="T16" fmla="*/ 1188186 w 371"/>
                  <a:gd name="T17" fmla="*/ 1708150 h 448"/>
                  <a:gd name="T18" fmla="*/ 1412875 w 371"/>
                  <a:gd name="T19" fmla="*/ 873139 h 448"/>
                  <a:gd name="T20" fmla="*/ 1222461 w 371"/>
                  <a:gd name="T21" fmla="*/ 983711 h 4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1" h="448">
                    <a:moveTo>
                      <a:pt x="321" y="258"/>
                    </a:moveTo>
                    <a:cubicBezTo>
                      <a:pt x="175" y="5"/>
                      <a:pt x="175" y="5"/>
                      <a:pt x="175" y="5"/>
                    </a:cubicBezTo>
                    <a:cubicBezTo>
                      <a:pt x="155" y="2"/>
                      <a:pt x="155" y="2"/>
                      <a:pt x="155" y="2"/>
                    </a:cubicBezTo>
                    <a:cubicBezTo>
                      <a:pt x="145" y="1"/>
                      <a:pt x="136" y="0"/>
                      <a:pt x="128" y="0"/>
                    </a:cubicBezTo>
                    <a:cubicBezTo>
                      <a:pt x="66" y="0"/>
                      <a:pt x="46" y="35"/>
                      <a:pt x="16" y="87"/>
                    </a:cubicBezTo>
                    <a:cubicBezTo>
                      <a:pt x="16" y="88"/>
                      <a:pt x="10" y="98"/>
                      <a:pt x="0" y="115"/>
                    </a:cubicBezTo>
                    <a:cubicBezTo>
                      <a:pt x="143" y="361"/>
                      <a:pt x="143" y="361"/>
                      <a:pt x="143" y="361"/>
                    </a:cubicBezTo>
                    <a:cubicBezTo>
                      <a:pt x="85" y="394"/>
                      <a:pt x="85" y="394"/>
                      <a:pt x="85" y="394"/>
                    </a:cubicBezTo>
                    <a:cubicBezTo>
                      <a:pt x="312" y="448"/>
                      <a:pt x="312" y="448"/>
                      <a:pt x="312" y="448"/>
                    </a:cubicBezTo>
                    <a:cubicBezTo>
                      <a:pt x="371" y="229"/>
                      <a:pt x="371" y="229"/>
                      <a:pt x="371" y="229"/>
                    </a:cubicBezTo>
                    <a:lnTo>
                      <a:pt x="321" y="258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56" name="Group 201">
            <a:extLst>
              <a:ext uri="{FF2B5EF4-FFF2-40B4-BE49-F238E27FC236}">
                <a16:creationId xmlns:a16="http://schemas.microsoft.com/office/drawing/2014/main" id="{0C9EA7E3-7EE7-4D67-A369-11CAC0B64091}"/>
              </a:ext>
            </a:extLst>
          </p:cNvPr>
          <p:cNvGrpSpPr>
            <a:grpSpLocks/>
          </p:cNvGrpSpPr>
          <p:nvPr/>
        </p:nvGrpSpPr>
        <p:grpSpPr bwMode="auto">
          <a:xfrm>
            <a:off x="8340328" y="1817953"/>
            <a:ext cx="324581" cy="366970"/>
            <a:chOff x="727075" y="3759200"/>
            <a:chExt cx="425451" cy="481013"/>
          </a:xfrm>
          <a:noFill/>
        </p:grpSpPr>
        <p:sp>
          <p:nvSpPr>
            <p:cNvPr id="57" name="Rectangle 142">
              <a:extLst>
                <a:ext uri="{FF2B5EF4-FFF2-40B4-BE49-F238E27FC236}">
                  <a16:creationId xmlns:a16="http://schemas.microsoft.com/office/drawing/2014/main" id="{C7CF77F9-7E4D-4B9B-99F5-03EA63C67E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4264" y="3892550"/>
              <a:ext cx="68262" cy="114300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58" name="Rectangle 143">
              <a:extLst>
                <a:ext uri="{FF2B5EF4-FFF2-40B4-BE49-F238E27FC236}">
                  <a16:creationId xmlns:a16="http://schemas.microsoft.com/office/drawing/2014/main" id="{F768FC39-F6FC-4DBE-90D8-422AE8E156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425" y="3840163"/>
              <a:ext cx="152400" cy="4127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59" name="Freeform 144">
              <a:extLst>
                <a:ext uri="{FF2B5EF4-FFF2-40B4-BE49-F238E27FC236}">
                  <a16:creationId xmlns:a16="http://schemas.microsoft.com/office/drawing/2014/main" id="{4C881DAD-DBA3-4BA8-870A-4F044DDEBE3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325" y="3759200"/>
              <a:ext cx="114300" cy="61913"/>
            </a:xfrm>
            <a:custGeom>
              <a:avLst/>
              <a:gdLst>
                <a:gd name="T0" fmla="*/ 435483000 w 30"/>
                <a:gd name="T1" fmla="*/ 119790046 h 16"/>
                <a:gd name="T2" fmla="*/ 116128800 w 30"/>
                <a:gd name="T3" fmla="*/ 239576223 h 16"/>
                <a:gd name="T4" fmla="*/ 0 w 30"/>
                <a:gd name="T5" fmla="*/ 119790046 h 16"/>
                <a:gd name="T6" fmla="*/ 116128800 w 30"/>
                <a:gd name="T7" fmla="*/ 0 h 16"/>
                <a:gd name="T8" fmla="*/ 435483000 w 30"/>
                <a:gd name="T9" fmla="*/ 11979004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16">
                  <a:moveTo>
                    <a:pt x="30" y="8"/>
                  </a:moveTo>
                  <a:cubicBezTo>
                    <a:pt x="30" y="8"/>
                    <a:pt x="12" y="16"/>
                    <a:pt x="8" y="16"/>
                  </a:cubicBezTo>
                  <a:cubicBezTo>
                    <a:pt x="4" y="16"/>
                    <a:pt x="0" y="13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" y="0"/>
                    <a:pt x="30" y="8"/>
                    <a:pt x="30" y="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0" name="Freeform 145">
              <a:extLst>
                <a:ext uri="{FF2B5EF4-FFF2-40B4-BE49-F238E27FC236}">
                  <a16:creationId xmlns:a16="http://schemas.microsoft.com/office/drawing/2014/main" id="{4546B073-5F25-4E4E-90C7-CCEC6178DE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625" y="3759200"/>
              <a:ext cx="109538" cy="61913"/>
            </a:xfrm>
            <a:custGeom>
              <a:avLst/>
              <a:gdLst>
                <a:gd name="T0" fmla="*/ 0 w 29"/>
                <a:gd name="T1" fmla="*/ 119790046 h 16"/>
                <a:gd name="T2" fmla="*/ 299609093 w 29"/>
                <a:gd name="T3" fmla="*/ 239576223 h 16"/>
                <a:gd name="T4" fmla="*/ 413743912 w 29"/>
                <a:gd name="T5" fmla="*/ 119790046 h 16"/>
                <a:gd name="T6" fmla="*/ 299609093 w 29"/>
                <a:gd name="T7" fmla="*/ 0 h 16"/>
                <a:gd name="T8" fmla="*/ 0 w 29"/>
                <a:gd name="T9" fmla="*/ 11979004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" h="16">
                  <a:moveTo>
                    <a:pt x="0" y="8"/>
                  </a:moveTo>
                  <a:cubicBezTo>
                    <a:pt x="0" y="8"/>
                    <a:pt x="17" y="16"/>
                    <a:pt x="21" y="16"/>
                  </a:cubicBezTo>
                  <a:cubicBezTo>
                    <a:pt x="26" y="16"/>
                    <a:pt x="29" y="13"/>
                    <a:pt x="29" y="8"/>
                  </a:cubicBezTo>
                  <a:cubicBezTo>
                    <a:pt x="29" y="4"/>
                    <a:pt x="26" y="0"/>
                    <a:pt x="21" y="0"/>
                  </a:cubicBezTo>
                  <a:cubicBezTo>
                    <a:pt x="17" y="0"/>
                    <a:pt x="0" y="8"/>
                    <a:pt x="0" y="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" name="Oval 146">
              <a:extLst>
                <a:ext uri="{FF2B5EF4-FFF2-40B4-BE49-F238E27FC236}">
                  <a16:creationId xmlns:a16="http://schemas.microsoft.com/office/drawing/2014/main" id="{211EB519-5739-4817-803D-A4329435D8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813" y="3767138"/>
              <a:ext cx="49213" cy="49213"/>
            </a:xfrm>
            <a:prstGeom prst="ellipse">
              <a:avLst/>
            </a:prstGeom>
            <a:solidFill>
              <a:schemeClr val="accent6"/>
            </a:solidFill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62" name="Rectangle 147">
              <a:extLst>
                <a:ext uri="{FF2B5EF4-FFF2-40B4-BE49-F238E27FC236}">
                  <a16:creationId xmlns:a16="http://schemas.microsoft.com/office/drawing/2014/main" id="{0FA7280F-1BC3-4FC1-A1C1-643499832C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688" y="3790950"/>
              <a:ext cx="19050" cy="38100"/>
            </a:xfrm>
            <a:prstGeom prst="rect">
              <a:avLst/>
            </a:prstGeom>
            <a:solidFill>
              <a:schemeClr val="accent6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63" name="Rectangle 148">
              <a:extLst>
                <a:ext uri="{FF2B5EF4-FFF2-40B4-BE49-F238E27FC236}">
                  <a16:creationId xmlns:a16="http://schemas.microsoft.com/office/drawing/2014/main" id="{04BE1C1B-2DB4-49FF-9176-DF8E5CF424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250" y="4033838"/>
              <a:ext cx="92075" cy="3492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64" name="Freeform 149">
              <a:extLst>
                <a:ext uri="{FF2B5EF4-FFF2-40B4-BE49-F238E27FC236}">
                  <a16:creationId xmlns:a16="http://schemas.microsoft.com/office/drawing/2014/main" id="{10121B18-F3D7-45DF-9818-14FA2CB31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3" y="3916363"/>
              <a:ext cx="103187" cy="106362"/>
            </a:xfrm>
            <a:custGeom>
              <a:avLst/>
              <a:gdLst>
                <a:gd name="T0" fmla="*/ 91723 w 27"/>
                <a:gd name="T1" fmla="*/ 45584 h 28"/>
                <a:gd name="T2" fmla="*/ 103188 w 27"/>
                <a:gd name="T3" fmla="*/ 0 h 28"/>
                <a:gd name="T4" fmla="*/ 61148 w 27"/>
                <a:gd name="T5" fmla="*/ 0 h 28"/>
                <a:gd name="T6" fmla="*/ 0 w 27"/>
                <a:gd name="T7" fmla="*/ 60779 h 28"/>
                <a:gd name="T8" fmla="*/ 0 w 27"/>
                <a:gd name="T9" fmla="*/ 106363 h 28"/>
                <a:gd name="T10" fmla="*/ 68792 w 27"/>
                <a:gd name="T11" fmla="*/ 106363 h 28"/>
                <a:gd name="T12" fmla="*/ 68792 w 27"/>
                <a:gd name="T13" fmla="*/ 91168 h 28"/>
                <a:gd name="T14" fmla="*/ 91723 w 27"/>
                <a:gd name="T15" fmla="*/ 68376 h 28"/>
                <a:gd name="T16" fmla="*/ 95544 w 27"/>
                <a:gd name="T17" fmla="*/ 68376 h 28"/>
                <a:gd name="T18" fmla="*/ 91723 w 27"/>
                <a:gd name="T19" fmla="*/ 45584 h 2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" h="28">
                  <a:moveTo>
                    <a:pt x="24" y="12"/>
                  </a:moveTo>
                  <a:cubicBezTo>
                    <a:pt x="24" y="8"/>
                    <a:pt x="25" y="4"/>
                    <a:pt x="2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0"/>
                    <a:pt x="21" y="18"/>
                    <a:pt x="24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4" y="16"/>
                    <a:pt x="24" y="14"/>
                    <a:pt x="24" y="12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5" name="Freeform 150">
              <a:extLst>
                <a:ext uri="{FF2B5EF4-FFF2-40B4-BE49-F238E27FC236}">
                  <a16:creationId xmlns:a16="http://schemas.microsoft.com/office/drawing/2014/main" id="{1C421A19-3085-40A5-81B2-025204C8C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876" y="3916363"/>
              <a:ext cx="38100" cy="68262"/>
            </a:xfrm>
            <a:custGeom>
              <a:avLst/>
              <a:gdLst>
                <a:gd name="T0" fmla="*/ 0 w 10"/>
                <a:gd name="T1" fmla="*/ 0 h 18"/>
                <a:gd name="T2" fmla="*/ 7620 w 10"/>
                <a:gd name="T3" fmla="*/ 45509 h 18"/>
                <a:gd name="T4" fmla="*/ 7620 w 10"/>
                <a:gd name="T5" fmla="*/ 68263 h 18"/>
                <a:gd name="T6" fmla="*/ 38100 w 10"/>
                <a:gd name="T7" fmla="*/ 68263 h 18"/>
                <a:gd name="T8" fmla="*/ 38100 w 10"/>
                <a:gd name="T9" fmla="*/ 0 h 18"/>
                <a:gd name="T10" fmla="*/ 0 w 10"/>
                <a:gd name="T11" fmla="*/ 0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" h="18">
                  <a:moveTo>
                    <a:pt x="0" y="0"/>
                  </a:moveTo>
                  <a:cubicBezTo>
                    <a:pt x="1" y="4"/>
                    <a:pt x="2" y="8"/>
                    <a:pt x="2" y="12"/>
                  </a:cubicBezTo>
                  <a:cubicBezTo>
                    <a:pt x="2" y="14"/>
                    <a:pt x="2" y="16"/>
                    <a:pt x="2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6" name="Freeform 151">
              <a:extLst>
                <a:ext uri="{FF2B5EF4-FFF2-40B4-BE49-F238E27FC236}">
                  <a16:creationId xmlns:a16="http://schemas.microsoft.com/office/drawing/2014/main" id="{04455718-BFAD-4DEC-B2E0-B9AAD4BF2EC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550" y="3892550"/>
              <a:ext cx="182563" cy="138113"/>
            </a:xfrm>
            <a:custGeom>
              <a:avLst/>
              <a:gdLst>
                <a:gd name="T0" fmla="*/ 182563 w 48"/>
                <a:gd name="T1" fmla="*/ 69057 h 36"/>
                <a:gd name="T2" fmla="*/ 148332 w 48"/>
                <a:gd name="T3" fmla="*/ 0 h 36"/>
                <a:gd name="T4" fmla="*/ 34231 w 48"/>
                <a:gd name="T5" fmla="*/ 0 h 36"/>
                <a:gd name="T6" fmla="*/ 0 w 48"/>
                <a:gd name="T7" fmla="*/ 69057 h 36"/>
                <a:gd name="T8" fmla="*/ 34231 w 48"/>
                <a:gd name="T9" fmla="*/ 138113 h 36"/>
                <a:gd name="T10" fmla="*/ 152136 w 48"/>
                <a:gd name="T11" fmla="*/ 138113 h 36"/>
                <a:gd name="T12" fmla="*/ 182563 w 48"/>
                <a:gd name="T13" fmla="*/ 69057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36">
                  <a:moveTo>
                    <a:pt x="48" y="18"/>
                  </a:moveTo>
                  <a:cubicBezTo>
                    <a:pt x="48" y="11"/>
                    <a:pt x="44" y="4"/>
                    <a:pt x="3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4"/>
                    <a:pt x="0" y="11"/>
                    <a:pt x="0" y="18"/>
                  </a:cubicBezTo>
                  <a:cubicBezTo>
                    <a:pt x="0" y="25"/>
                    <a:pt x="4" y="32"/>
                    <a:pt x="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5" y="32"/>
                    <a:pt x="48" y="25"/>
                    <a:pt x="48" y="1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7" name="Freeform 152">
              <a:extLst>
                <a:ext uri="{FF2B5EF4-FFF2-40B4-BE49-F238E27FC236}">
                  <a16:creationId xmlns:a16="http://schemas.microsoft.com/office/drawing/2014/main" id="{B619CA33-B4F3-4AEB-9624-D1B32586D8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075" y="4090988"/>
              <a:ext cx="95250" cy="149225"/>
            </a:xfrm>
            <a:custGeom>
              <a:avLst/>
              <a:gdLst>
                <a:gd name="T0" fmla="*/ 0 w 25"/>
                <a:gd name="T1" fmla="*/ 103310 h 39"/>
                <a:gd name="T2" fmla="*/ 49530 w 25"/>
                <a:gd name="T3" fmla="*/ 149225 h 39"/>
                <a:gd name="T4" fmla="*/ 95250 w 25"/>
                <a:gd name="T5" fmla="*/ 103310 h 39"/>
                <a:gd name="T6" fmla="*/ 53340 w 25"/>
                <a:gd name="T7" fmla="*/ 0 h 39"/>
                <a:gd name="T8" fmla="*/ 45720 w 25"/>
                <a:gd name="T9" fmla="*/ 0 h 39"/>
                <a:gd name="T10" fmla="*/ 0 w 25"/>
                <a:gd name="T11" fmla="*/ 103310 h 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39">
                  <a:moveTo>
                    <a:pt x="0" y="27"/>
                  </a:moveTo>
                  <a:cubicBezTo>
                    <a:pt x="0" y="34"/>
                    <a:pt x="6" y="39"/>
                    <a:pt x="13" y="39"/>
                  </a:cubicBezTo>
                  <a:cubicBezTo>
                    <a:pt x="20" y="39"/>
                    <a:pt x="25" y="34"/>
                    <a:pt x="25" y="27"/>
                  </a:cubicBezTo>
                  <a:cubicBezTo>
                    <a:pt x="25" y="21"/>
                    <a:pt x="17" y="6"/>
                    <a:pt x="14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9" y="6"/>
                    <a:pt x="0" y="21"/>
                    <a:pt x="0" y="27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68" name="Freeform 697">
            <a:extLst>
              <a:ext uri="{FF2B5EF4-FFF2-40B4-BE49-F238E27FC236}">
                <a16:creationId xmlns:a16="http://schemas.microsoft.com/office/drawing/2014/main" id="{85C193A8-2C95-45F1-9517-7CA62212AEF1}"/>
              </a:ext>
            </a:extLst>
          </p:cNvPr>
          <p:cNvSpPr>
            <a:spLocks/>
          </p:cNvSpPr>
          <p:nvPr/>
        </p:nvSpPr>
        <p:spPr bwMode="auto">
          <a:xfrm>
            <a:off x="8374113" y="734747"/>
            <a:ext cx="212725" cy="407988"/>
          </a:xfrm>
          <a:custGeom>
            <a:avLst/>
            <a:gdLst>
              <a:gd name="T0" fmla="*/ 0 w 134"/>
              <a:gd name="T1" fmla="*/ 362902945 h 257"/>
              <a:gd name="T2" fmla="*/ 156249688 w 134"/>
              <a:gd name="T3" fmla="*/ 362902945 h 257"/>
              <a:gd name="T4" fmla="*/ 100806250 w 134"/>
              <a:gd name="T5" fmla="*/ 647681744 h 257"/>
              <a:gd name="T6" fmla="*/ 337700938 w 134"/>
              <a:gd name="T7" fmla="*/ 279738480 h 257"/>
              <a:gd name="T8" fmla="*/ 204133450 w 134"/>
              <a:gd name="T9" fmla="*/ 279738480 h 257"/>
              <a:gd name="T10" fmla="*/ 259576888 w 134"/>
              <a:gd name="T11" fmla="*/ 0 h 257"/>
              <a:gd name="T12" fmla="*/ 0 w 134"/>
              <a:gd name="T13" fmla="*/ 362902945 h 25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4" h="257">
                <a:moveTo>
                  <a:pt x="0" y="144"/>
                </a:moveTo>
                <a:lnTo>
                  <a:pt x="62" y="144"/>
                </a:lnTo>
                <a:lnTo>
                  <a:pt x="40" y="257"/>
                </a:lnTo>
                <a:lnTo>
                  <a:pt x="134" y="111"/>
                </a:lnTo>
                <a:lnTo>
                  <a:pt x="81" y="111"/>
                </a:lnTo>
                <a:lnTo>
                  <a:pt x="103" y="0"/>
                </a:lnTo>
                <a:lnTo>
                  <a:pt x="0" y="144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75" name="Elemento grafico 74">
            <a:extLst>
              <a:ext uri="{FF2B5EF4-FFF2-40B4-BE49-F238E27FC236}">
                <a16:creationId xmlns:a16="http://schemas.microsoft.com/office/drawing/2014/main" id="{B804E094-3DF5-46DE-8513-9B5A91A262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80187" y="1304902"/>
            <a:ext cx="192363" cy="325185"/>
          </a:xfrm>
          <a:prstGeom prst="rect">
            <a:avLst/>
          </a:prstGeom>
        </p:spPr>
      </p:pic>
      <p:pic>
        <p:nvPicPr>
          <p:cNvPr id="76" name="Elemento grafico 75">
            <a:extLst>
              <a:ext uri="{FF2B5EF4-FFF2-40B4-BE49-F238E27FC236}">
                <a16:creationId xmlns:a16="http://schemas.microsoft.com/office/drawing/2014/main" id="{AAC4083E-BB17-4536-84B5-88C02A1BDE5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24908" y="174879"/>
            <a:ext cx="502920" cy="440055"/>
          </a:xfrm>
          <a:prstGeom prst="rect">
            <a:avLst/>
          </a:prstGeom>
        </p:spPr>
      </p:pic>
      <p:sp>
        <p:nvSpPr>
          <p:cNvPr id="77" name="Doppia parentesi quadra 76">
            <a:extLst>
              <a:ext uri="{FF2B5EF4-FFF2-40B4-BE49-F238E27FC236}">
                <a16:creationId xmlns:a16="http://schemas.microsoft.com/office/drawing/2014/main" id="{13FCF3CB-190B-414F-91D8-628D3C752643}"/>
              </a:ext>
            </a:extLst>
          </p:cNvPr>
          <p:cNvSpPr/>
          <p:nvPr/>
        </p:nvSpPr>
        <p:spPr>
          <a:xfrm>
            <a:off x="8159701" y="638007"/>
            <a:ext cx="644656" cy="2141220"/>
          </a:xfrm>
          <a:prstGeom prst="bracketPair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8" name="Rectangle 2">
            <a:extLst>
              <a:ext uri="{FF2B5EF4-FFF2-40B4-BE49-F238E27FC236}">
                <a16:creationId xmlns:a16="http://schemas.microsoft.com/office/drawing/2014/main" id="{BD3E70B0-09B8-4188-AE17-C16CBE903A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itolo 2">
            <a:extLst>
              <a:ext uri="{FF2B5EF4-FFF2-40B4-BE49-F238E27FC236}">
                <a16:creationId xmlns:a16="http://schemas.microsoft.com/office/drawing/2014/main" id="{E818F5B5-CE3B-4552-9E39-9A7CBB23A0A9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2. Efficientamento energetico</a:t>
            </a:r>
            <a:endParaRPr lang="it-IT" sz="1600" b="0" dirty="0">
              <a:solidFill>
                <a:srgbClr val="7778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494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ttangolo arrotondato 9">
            <a:extLst>
              <a:ext uri="{FF2B5EF4-FFF2-40B4-BE49-F238E27FC236}">
                <a16:creationId xmlns:a16="http://schemas.microsoft.com/office/drawing/2014/main" id="{9E143C58-C512-4A9A-9047-246E6B1CD787}"/>
              </a:ext>
            </a:extLst>
          </p:cNvPr>
          <p:cNvSpPr/>
          <p:nvPr/>
        </p:nvSpPr>
        <p:spPr bwMode="auto">
          <a:xfrm>
            <a:off x="2915337" y="1466730"/>
            <a:ext cx="2200340" cy="6938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8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PUNTO DI UTILIZZO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MIGLIORAMENTO</a:t>
            </a:r>
            <a:r>
              <a:rPr kumimoji="0" lang="en-US" sz="1108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lang="en-US" sz="1108" b="1" kern="0" dirty="0">
                <a:latin typeface="Calibri"/>
              </a:rPr>
              <a:t>ENERGIA</a:t>
            </a:r>
            <a:r>
              <a:rPr kumimoji="0" lang="en-US" sz="1108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</a:rPr>
              <a:t>/PRODOTTO</a:t>
            </a:r>
            <a:endParaRPr kumimoji="0" lang="en-US" sz="1108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108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71" name="Picture 10">
            <a:extLst>
              <a:ext uri="{FF2B5EF4-FFF2-40B4-BE49-F238E27FC236}">
                <a16:creationId xmlns:a16="http://schemas.microsoft.com/office/drawing/2014/main" id="{3A866071-C6B1-4D49-8B3D-EF01E3BC4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726" y="1588578"/>
            <a:ext cx="715107" cy="428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2" name="Rettangolo arrotondato 11">
            <a:extLst>
              <a:ext uri="{FF2B5EF4-FFF2-40B4-BE49-F238E27FC236}">
                <a16:creationId xmlns:a16="http://schemas.microsoft.com/office/drawing/2014/main" id="{23A40205-5045-48D7-8AD8-F880FCF38676}"/>
              </a:ext>
            </a:extLst>
          </p:cNvPr>
          <p:cNvSpPr/>
          <p:nvPr/>
        </p:nvSpPr>
        <p:spPr bwMode="auto">
          <a:xfrm>
            <a:off x="781957" y="1466730"/>
            <a:ext cx="2096119" cy="6938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GENERAZIONE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RISPARMIO</a:t>
            </a:r>
            <a:r>
              <a:rPr kumimoji="0" lang="en-US" sz="1108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</a:rPr>
              <a:t>ENERGIA PRIMARIA</a:t>
            </a:r>
            <a:endParaRPr kumimoji="0" lang="en-US" sz="1108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pic>
        <p:nvPicPr>
          <p:cNvPr id="73" name="Picture 50">
            <a:extLst>
              <a:ext uri="{FF2B5EF4-FFF2-40B4-BE49-F238E27FC236}">
                <a16:creationId xmlns:a16="http://schemas.microsoft.com/office/drawing/2014/main" id="{F33F317F-66B8-4435-AFEC-740C70712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514" y="1535489"/>
            <a:ext cx="863697" cy="396716"/>
          </a:xfrm>
          <a:prstGeom prst="flowChartAlternateProcess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4" name="Rettangolo arrotondato 13">
            <a:extLst>
              <a:ext uri="{FF2B5EF4-FFF2-40B4-BE49-F238E27FC236}">
                <a16:creationId xmlns:a16="http://schemas.microsoft.com/office/drawing/2014/main" id="{E11391AC-EEF7-4EFF-B516-7DE82E149BDC}"/>
              </a:ext>
            </a:extLst>
          </p:cNvPr>
          <p:cNvSpPr/>
          <p:nvPr/>
        </p:nvSpPr>
        <p:spPr bwMode="auto">
          <a:xfrm>
            <a:off x="1209314" y="1078968"/>
            <a:ext cx="3143795" cy="332588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92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</a:rPr>
              <a:t>EFFICIENZA ENERGETICA</a:t>
            </a:r>
          </a:p>
        </p:txBody>
      </p:sp>
      <p:pic>
        <p:nvPicPr>
          <p:cNvPr id="7" name="Immagine 6" descr="LOGO_EDIS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10" name="Segnaposto numero diapositiva 4"/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33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EE13D71-B9AB-4F4A-A9DD-1E52E5AD68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2716" y="1442240"/>
            <a:ext cx="2327246" cy="774259"/>
          </a:xfrm>
          <a:prstGeom prst="rect">
            <a:avLst/>
          </a:prstGeom>
        </p:spPr>
      </p:pic>
      <p:cxnSp>
        <p:nvCxnSpPr>
          <p:cNvPr id="41" name="Connettore 2 40">
            <a:extLst>
              <a:ext uri="{FF2B5EF4-FFF2-40B4-BE49-F238E27FC236}">
                <a16:creationId xmlns:a16="http://schemas.microsoft.com/office/drawing/2014/main" id="{80560B61-A8B3-45CE-B2DE-D0ABBFA45B5D}"/>
              </a:ext>
            </a:extLst>
          </p:cNvPr>
          <p:cNvCxnSpPr/>
          <p:nvPr/>
        </p:nvCxnSpPr>
        <p:spPr>
          <a:xfrm>
            <a:off x="1864612" y="2369171"/>
            <a:ext cx="4180818" cy="354931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>
            <a:extLst>
              <a:ext uri="{FF2B5EF4-FFF2-40B4-BE49-F238E27FC236}">
                <a16:creationId xmlns:a16="http://schemas.microsoft.com/office/drawing/2014/main" id="{78393D12-0423-495E-B7D3-F85CA71E9B75}"/>
              </a:ext>
            </a:extLst>
          </p:cNvPr>
          <p:cNvCxnSpPr/>
          <p:nvPr/>
        </p:nvCxnSpPr>
        <p:spPr>
          <a:xfrm>
            <a:off x="948624" y="2364408"/>
            <a:ext cx="5940425" cy="9525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>
            <a:extLst>
              <a:ext uri="{FF2B5EF4-FFF2-40B4-BE49-F238E27FC236}">
                <a16:creationId xmlns:a16="http://schemas.microsoft.com/office/drawing/2014/main" id="{A1AE966D-24C4-47C9-AB98-0D245EF8ABD3}"/>
              </a:ext>
            </a:extLst>
          </p:cNvPr>
          <p:cNvCxnSpPr/>
          <p:nvPr/>
        </p:nvCxnSpPr>
        <p:spPr>
          <a:xfrm>
            <a:off x="6579040" y="2369940"/>
            <a:ext cx="0" cy="341550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ttangolo 43">
            <a:extLst>
              <a:ext uri="{FF2B5EF4-FFF2-40B4-BE49-F238E27FC236}">
                <a16:creationId xmlns:a16="http://schemas.microsoft.com/office/drawing/2014/main" id="{FE1097CC-B6C8-40ED-9377-3089F8A7FB4D}"/>
              </a:ext>
            </a:extLst>
          </p:cNvPr>
          <p:cNvSpPr/>
          <p:nvPr/>
        </p:nvSpPr>
        <p:spPr>
          <a:xfrm>
            <a:off x="6857039" y="2354770"/>
            <a:ext cx="10931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solidFill>
                  <a:srgbClr val="1B9A38"/>
                </a:solidFill>
                <a:cs typeface="Arial" charset="0"/>
              </a:rPr>
              <a:t>Efficienza</a:t>
            </a:r>
          </a:p>
        </p:txBody>
      </p:sp>
      <p:sp>
        <p:nvSpPr>
          <p:cNvPr id="53" name="Rettangolo 52">
            <a:extLst>
              <a:ext uri="{FF2B5EF4-FFF2-40B4-BE49-F238E27FC236}">
                <a16:creationId xmlns:a16="http://schemas.microsoft.com/office/drawing/2014/main" id="{83A3A8D1-8400-4C4B-AA5B-71F8E26FA538}"/>
              </a:ext>
            </a:extLst>
          </p:cNvPr>
          <p:cNvSpPr/>
          <p:nvPr/>
        </p:nvSpPr>
        <p:spPr>
          <a:xfrm>
            <a:off x="487042" y="4091543"/>
            <a:ext cx="83444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600" dirty="0">
                <a:solidFill>
                  <a:srgbClr val="7F7F7F"/>
                </a:solidFill>
                <a:latin typeface="+mj-lt"/>
              </a:rPr>
              <a:t>A </a:t>
            </a:r>
            <a:r>
              <a:rPr lang="it-IT" sz="1600" b="1" dirty="0">
                <a:solidFill>
                  <a:schemeClr val="accent1"/>
                </a:solidFill>
                <a:latin typeface="+mj-lt"/>
              </a:rPr>
              <a:t>parità di produzione di vettore energetico (es. aria compressa) </a:t>
            </a:r>
            <a:r>
              <a:rPr lang="it-IT" sz="16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si può ridurre il consumo specifico di generazione ottimizzando il consumo di energia primaria (kWh).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0EE0120E-FB4A-4849-BF61-FD3F04E72F79}"/>
              </a:ext>
            </a:extLst>
          </p:cNvPr>
          <p:cNvSpPr/>
          <p:nvPr/>
        </p:nvSpPr>
        <p:spPr>
          <a:xfrm>
            <a:off x="928181" y="2408959"/>
            <a:ext cx="914400" cy="1592224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36000" tIns="36000" rIns="36000" bIns="36000" rtlCol="0" anchor="ctr"/>
          <a:lstStyle/>
          <a:p>
            <a:pPr algn="ctr"/>
            <a:endParaRPr lang="it-IT" sz="1600"/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1B9FC204-21D1-4274-A1A8-847D75570C9C}"/>
              </a:ext>
            </a:extLst>
          </p:cNvPr>
          <p:cNvSpPr/>
          <p:nvPr/>
        </p:nvSpPr>
        <p:spPr>
          <a:xfrm>
            <a:off x="1917514" y="3086099"/>
            <a:ext cx="914400" cy="915083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36000" tIns="36000" rIns="36000" bIns="36000" rtlCol="0" anchor="ctr"/>
          <a:lstStyle/>
          <a:p>
            <a:pPr algn="ctr"/>
            <a:endParaRPr lang="it-IT" sz="1600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D2061D63-E5FD-4534-A724-A2215F2832C2}"/>
              </a:ext>
            </a:extLst>
          </p:cNvPr>
          <p:cNvSpPr/>
          <p:nvPr/>
        </p:nvSpPr>
        <p:spPr>
          <a:xfrm>
            <a:off x="6055833" y="2721015"/>
            <a:ext cx="914400" cy="1330945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36000" tIns="36000" rIns="36000" bIns="36000" rtlCol="0" anchor="ctr"/>
          <a:lstStyle/>
          <a:p>
            <a:pPr algn="ctr"/>
            <a:endParaRPr lang="it-IT" sz="1600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7901777C-F714-4691-97BD-47E8F06779C0}"/>
              </a:ext>
            </a:extLst>
          </p:cNvPr>
          <p:cNvSpPr/>
          <p:nvPr/>
        </p:nvSpPr>
        <p:spPr>
          <a:xfrm>
            <a:off x="928181" y="3230851"/>
            <a:ext cx="10830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i="1" dirty="0">
                <a:solidFill>
                  <a:schemeClr val="accent5">
                    <a:lumMod val="75000"/>
                  </a:schemeClr>
                </a:solidFill>
                <a:cs typeface="Arial" charset="0"/>
              </a:rPr>
              <a:t>Energia primaria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i="1" dirty="0">
                <a:solidFill>
                  <a:schemeClr val="accent5">
                    <a:lumMod val="75000"/>
                  </a:schemeClr>
                </a:solidFill>
                <a:cs typeface="Arial" charset="0"/>
              </a:rPr>
              <a:t>[EE]</a:t>
            </a:r>
          </a:p>
        </p:txBody>
      </p:sp>
      <p:sp>
        <p:nvSpPr>
          <p:cNvPr id="49" name="Rettangolo 48">
            <a:extLst>
              <a:ext uri="{FF2B5EF4-FFF2-40B4-BE49-F238E27FC236}">
                <a16:creationId xmlns:a16="http://schemas.microsoft.com/office/drawing/2014/main" id="{8773FC8F-B9C4-47BC-AFC6-01BE6442C6C9}"/>
              </a:ext>
            </a:extLst>
          </p:cNvPr>
          <p:cNvSpPr/>
          <p:nvPr/>
        </p:nvSpPr>
        <p:spPr>
          <a:xfrm>
            <a:off x="1905118" y="3157824"/>
            <a:ext cx="108304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i="1" dirty="0">
                <a:solidFill>
                  <a:schemeClr val="accent5">
                    <a:lumMod val="75000"/>
                  </a:schemeClr>
                </a:solidFill>
                <a:cs typeface="Arial" charset="0"/>
              </a:rPr>
              <a:t>Vettore Energetico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000" i="1" dirty="0">
                <a:solidFill>
                  <a:schemeClr val="accent5">
                    <a:lumMod val="75000"/>
                  </a:schemeClr>
                </a:solidFill>
                <a:cs typeface="Arial" charset="0"/>
              </a:rPr>
              <a:t>[ARIA COMPRESSA]</a:t>
            </a:r>
          </a:p>
        </p:txBody>
      </p:sp>
      <p:sp>
        <p:nvSpPr>
          <p:cNvPr id="50" name="Rettangolo 49">
            <a:extLst>
              <a:ext uri="{FF2B5EF4-FFF2-40B4-BE49-F238E27FC236}">
                <a16:creationId xmlns:a16="http://schemas.microsoft.com/office/drawing/2014/main" id="{F7AC424E-722D-4882-ADD3-996E001AD666}"/>
              </a:ext>
            </a:extLst>
          </p:cNvPr>
          <p:cNvSpPr/>
          <p:nvPr/>
        </p:nvSpPr>
        <p:spPr>
          <a:xfrm>
            <a:off x="5983424" y="3205214"/>
            <a:ext cx="10830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i="1" dirty="0">
                <a:solidFill>
                  <a:schemeClr val="accent5">
                    <a:lumMod val="75000"/>
                  </a:schemeClr>
                </a:solidFill>
                <a:cs typeface="Arial" charset="0"/>
              </a:rPr>
              <a:t>Energia primaria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i="1" dirty="0">
                <a:solidFill>
                  <a:schemeClr val="accent5">
                    <a:lumMod val="75000"/>
                  </a:schemeClr>
                </a:solidFill>
                <a:cs typeface="Arial" charset="0"/>
              </a:rPr>
              <a:t>[EE]</a:t>
            </a:r>
          </a:p>
        </p:txBody>
      </p:sp>
      <p:sp>
        <p:nvSpPr>
          <p:cNvPr id="51" name="Rettangolo 50">
            <a:extLst>
              <a:ext uri="{FF2B5EF4-FFF2-40B4-BE49-F238E27FC236}">
                <a16:creationId xmlns:a16="http://schemas.microsoft.com/office/drawing/2014/main" id="{FD786B6C-4777-4AAB-9FF3-A6B9ED97B1A5}"/>
              </a:ext>
            </a:extLst>
          </p:cNvPr>
          <p:cNvSpPr/>
          <p:nvPr/>
        </p:nvSpPr>
        <p:spPr>
          <a:xfrm>
            <a:off x="7042037" y="3086099"/>
            <a:ext cx="914400" cy="95138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36000" tIns="36000" rIns="36000" bIns="36000" rtlCol="0" anchor="ctr"/>
          <a:lstStyle/>
          <a:p>
            <a:pPr algn="ctr"/>
            <a:endParaRPr lang="it-IT" sz="1600"/>
          </a:p>
        </p:txBody>
      </p:sp>
      <p:sp>
        <p:nvSpPr>
          <p:cNvPr id="52" name="Rettangolo 51">
            <a:extLst>
              <a:ext uri="{FF2B5EF4-FFF2-40B4-BE49-F238E27FC236}">
                <a16:creationId xmlns:a16="http://schemas.microsoft.com/office/drawing/2014/main" id="{04613A4A-1039-43A3-AE31-ECB8B77C19E2}"/>
              </a:ext>
            </a:extLst>
          </p:cNvPr>
          <p:cNvSpPr/>
          <p:nvPr/>
        </p:nvSpPr>
        <p:spPr>
          <a:xfrm>
            <a:off x="6957714" y="3131930"/>
            <a:ext cx="108304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i="1" dirty="0">
                <a:solidFill>
                  <a:schemeClr val="accent5">
                    <a:lumMod val="75000"/>
                  </a:schemeClr>
                </a:solidFill>
                <a:cs typeface="Arial" charset="0"/>
              </a:rPr>
              <a:t>Vettore Energetico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000" i="1" dirty="0">
                <a:solidFill>
                  <a:schemeClr val="accent5">
                    <a:lumMod val="75000"/>
                  </a:schemeClr>
                </a:solidFill>
                <a:cs typeface="Arial" charset="0"/>
              </a:rPr>
              <a:t>[ARIA COMPRESSA]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8AB729BA-5996-43D8-A04D-4ECBB29C96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239" y="3016490"/>
            <a:ext cx="573074" cy="725487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062AE0D5-FDF3-4FAA-AB13-CDB9CF5E20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0598" y="3017437"/>
            <a:ext cx="573074" cy="754264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D2976DB4-2126-433B-A8A3-16F6680540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3718" y="3190129"/>
            <a:ext cx="959804" cy="726631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B4CA3D84-6BF6-415F-B9E2-6771A41FCA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28241" y="3208088"/>
            <a:ext cx="1079086" cy="816935"/>
          </a:xfrm>
          <a:prstGeom prst="rect">
            <a:avLst/>
          </a:prstGeom>
        </p:spPr>
      </p:pic>
      <p:grpSp>
        <p:nvGrpSpPr>
          <p:cNvPr id="37" name="Gruppo 36">
            <a:extLst>
              <a:ext uri="{FF2B5EF4-FFF2-40B4-BE49-F238E27FC236}">
                <a16:creationId xmlns:a16="http://schemas.microsoft.com/office/drawing/2014/main" id="{E8CE7BFA-50D1-427F-82A6-990A15550F80}"/>
              </a:ext>
            </a:extLst>
          </p:cNvPr>
          <p:cNvGrpSpPr/>
          <p:nvPr/>
        </p:nvGrpSpPr>
        <p:grpSpPr>
          <a:xfrm>
            <a:off x="8298444" y="2512791"/>
            <a:ext cx="364363" cy="350907"/>
            <a:chOff x="6084888" y="1784350"/>
            <a:chExt cx="4697412" cy="4470400"/>
          </a:xfrm>
          <a:noFill/>
        </p:grpSpPr>
        <p:grpSp>
          <p:nvGrpSpPr>
            <p:cNvPr id="38" name="Group 128">
              <a:extLst>
                <a:ext uri="{FF2B5EF4-FFF2-40B4-BE49-F238E27FC236}">
                  <a16:creationId xmlns:a16="http://schemas.microsoft.com/office/drawing/2014/main" id="{773D8679-C738-4B57-93A1-95C5E03E8A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01025" y="3819525"/>
              <a:ext cx="2581275" cy="2435225"/>
              <a:chOff x="8201025" y="3819525"/>
              <a:chExt cx="2581275" cy="2435225"/>
            </a:xfrm>
            <a:grpFill/>
          </p:grpSpPr>
          <p:sp>
            <p:nvSpPr>
              <p:cNvPr id="54" name="Freeform 6">
                <a:extLst>
                  <a:ext uri="{FF2B5EF4-FFF2-40B4-BE49-F238E27FC236}">
                    <a16:creationId xmlns:a16="http://schemas.microsoft.com/office/drawing/2014/main" id="{749368C5-AE60-4758-9941-32306E52D1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4350" y="3819525"/>
                <a:ext cx="1377950" cy="2211387"/>
              </a:xfrm>
              <a:custGeom>
                <a:avLst/>
                <a:gdLst>
                  <a:gd name="T0" fmla="*/ 639491 w 362"/>
                  <a:gd name="T1" fmla="*/ 2211387 h 580"/>
                  <a:gd name="T2" fmla="*/ 597619 w 362"/>
                  <a:gd name="T3" fmla="*/ 1429776 h 580"/>
                  <a:gd name="T4" fmla="*/ 0 w 362"/>
                  <a:gd name="T5" fmla="*/ 392712 h 580"/>
                  <a:gd name="T6" fmla="*/ 681362 w 362"/>
                  <a:gd name="T7" fmla="*/ 0 h 580"/>
                  <a:gd name="T8" fmla="*/ 1271368 w 362"/>
                  <a:gd name="T9" fmla="*/ 1021813 h 580"/>
                  <a:gd name="T10" fmla="*/ 1377950 w 362"/>
                  <a:gd name="T11" fmla="*/ 1418338 h 580"/>
                  <a:gd name="T12" fmla="*/ 1271368 w 362"/>
                  <a:gd name="T13" fmla="*/ 1818675 h 580"/>
                  <a:gd name="T14" fmla="*/ 639491 w 362"/>
                  <a:gd name="T15" fmla="*/ 2211387 h 58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62" h="580">
                    <a:moveTo>
                      <a:pt x="168" y="580"/>
                    </a:moveTo>
                    <a:cubicBezTo>
                      <a:pt x="236" y="494"/>
                      <a:pt x="195" y="441"/>
                      <a:pt x="157" y="375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334" y="268"/>
                      <a:pt x="334" y="268"/>
                      <a:pt x="334" y="268"/>
                    </a:cubicBezTo>
                    <a:cubicBezTo>
                      <a:pt x="352" y="300"/>
                      <a:pt x="362" y="336"/>
                      <a:pt x="362" y="372"/>
                    </a:cubicBezTo>
                    <a:cubicBezTo>
                      <a:pt x="362" y="408"/>
                      <a:pt x="352" y="444"/>
                      <a:pt x="334" y="477"/>
                    </a:cubicBezTo>
                    <a:cubicBezTo>
                      <a:pt x="299" y="537"/>
                      <a:pt x="237" y="575"/>
                      <a:pt x="168" y="58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5" name="Freeform 7">
                <a:extLst>
                  <a:ext uri="{FF2B5EF4-FFF2-40B4-BE49-F238E27FC236}">
                    <a16:creationId xmlns:a16="http://schemas.microsoft.com/office/drawing/2014/main" id="{912E65FF-92FF-48FC-9567-6912DB6CF8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1025" y="4997450"/>
                <a:ext cx="1965325" cy="1257300"/>
              </a:xfrm>
              <a:custGeom>
                <a:avLst/>
                <a:gdLst>
                  <a:gd name="T0" fmla="*/ 1721564 w 516"/>
                  <a:gd name="T1" fmla="*/ 1036320 h 330"/>
                  <a:gd name="T2" fmla="*/ 1767269 w 516"/>
                  <a:gd name="T3" fmla="*/ 975360 h 330"/>
                  <a:gd name="T4" fmla="*/ 1755843 w 516"/>
                  <a:gd name="T5" fmla="*/ 358140 h 330"/>
                  <a:gd name="T6" fmla="*/ 1691094 w 516"/>
                  <a:gd name="T7" fmla="*/ 251460 h 330"/>
                  <a:gd name="T8" fmla="*/ 609403 w 516"/>
                  <a:gd name="T9" fmla="*/ 251460 h 330"/>
                  <a:gd name="T10" fmla="*/ 609403 w 516"/>
                  <a:gd name="T11" fmla="*/ 0 h 330"/>
                  <a:gd name="T12" fmla="*/ 0 w 516"/>
                  <a:gd name="T13" fmla="*/ 643890 h 330"/>
                  <a:gd name="T14" fmla="*/ 609403 w 516"/>
                  <a:gd name="T15" fmla="*/ 1257300 h 330"/>
                  <a:gd name="T16" fmla="*/ 609403 w 516"/>
                  <a:gd name="T17" fmla="*/ 1036320 h 330"/>
                  <a:gd name="T18" fmla="*/ 1721564 w 516"/>
                  <a:gd name="T19" fmla="*/ 1036320 h 3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16" h="330">
                    <a:moveTo>
                      <a:pt x="452" y="272"/>
                    </a:moveTo>
                    <a:cubicBezTo>
                      <a:pt x="464" y="256"/>
                      <a:pt x="464" y="256"/>
                      <a:pt x="464" y="256"/>
                    </a:cubicBezTo>
                    <a:cubicBezTo>
                      <a:pt x="516" y="189"/>
                      <a:pt x="494" y="151"/>
                      <a:pt x="461" y="94"/>
                    </a:cubicBezTo>
                    <a:cubicBezTo>
                      <a:pt x="460" y="93"/>
                      <a:pt x="454" y="82"/>
                      <a:pt x="444" y="66"/>
                    </a:cubicBezTo>
                    <a:cubicBezTo>
                      <a:pt x="160" y="66"/>
                      <a:pt x="160" y="66"/>
                      <a:pt x="160" y="66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160" y="330"/>
                      <a:pt x="160" y="330"/>
                      <a:pt x="160" y="330"/>
                    </a:cubicBezTo>
                    <a:cubicBezTo>
                      <a:pt x="160" y="272"/>
                      <a:pt x="160" y="272"/>
                      <a:pt x="160" y="272"/>
                    </a:cubicBezTo>
                    <a:lnTo>
                      <a:pt x="452" y="27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39" name="Group 127">
              <a:extLst>
                <a:ext uri="{FF2B5EF4-FFF2-40B4-BE49-F238E27FC236}">
                  <a16:creationId xmlns:a16="http://schemas.microsoft.com/office/drawing/2014/main" id="{584FDE75-04E0-43E2-BCA0-04D2385A17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84888" y="3500438"/>
              <a:ext cx="2009775" cy="2544762"/>
              <a:chOff x="6084888" y="3500438"/>
              <a:chExt cx="2009775" cy="2544762"/>
            </a:xfrm>
            <a:grpFill/>
          </p:grpSpPr>
          <p:sp>
            <p:nvSpPr>
              <p:cNvPr id="47" name="Freeform 8">
                <a:extLst>
                  <a:ext uri="{FF2B5EF4-FFF2-40B4-BE49-F238E27FC236}">
                    <a16:creationId xmlns:a16="http://schemas.microsoft.com/office/drawing/2014/main" id="{5B5527F2-F052-4810-AF6D-F43FBB78B5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4888" y="4902200"/>
                <a:ext cx="2009775" cy="1143000"/>
              </a:xfrm>
              <a:custGeom>
                <a:avLst/>
                <a:gdLst>
                  <a:gd name="T0" fmla="*/ 114192 w 528"/>
                  <a:gd name="T1" fmla="*/ 0 h 300"/>
                  <a:gd name="T2" fmla="*/ 814568 w 528"/>
                  <a:gd name="T3" fmla="*/ 354330 h 300"/>
                  <a:gd name="T4" fmla="*/ 2009775 w 528"/>
                  <a:gd name="T5" fmla="*/ 354330 h 300"/>
                  <a:gd name="T6" fmla="*/ 2009775 w 528"/>
                  <a:gd name="T7" fmla="*/ 1143000 h 300"/>
                  <a:gd name="T8" fmla="*/ 829793 w 528"/>
                  <a:gd name="T9" fmla="*/ 1143000 h 300"/>
                  <a:gd name="T10" fmla="*/ 430122 w 528"/>
                  <a:gd name="T11" fmla="*/ 1036320 h 300"/>
                  <a:gd name="T12" fmla="*/ 140837 w 528"/>
                  <a:gd name="T13" fmla="*/ 742950 h 300"/>
                  <a:gd name="T14" fmla="*/ 114192 w 528"/>
                  <a:gd name="T15" fmla="*/ 0 h 3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28" h="300">
                    <a:moveTo>
                      <a:pt x="30" y="0"/>
                    </a:moveTo>
                    <a:cubicBezTo>
                      <a:pt x="71" y="102"/>
                      <a:pt x="138" y="93"/>
                      <a:pt x="214" y="93"/>
                    </a:cubicBezTo>
                    <a:cubicBezTo>
                      <a:pt x="528" y="93"/>
                      <a:pt x="528" y="93"/>
                      <a:pt x="528" y="93"/>
                    </a:cubicBezTo>
                    <a:cubicBezTo>
                      <a:pt x="528" y="300"/>
                      <a:pt x="528" y="300"/>
                      <a:pt x="528" y="300"/>
                    </a:cubicBezTo>
                    <a:cubicBezTo>
                      <a:pt x="218" y="300"/>
                      <a:pt x="218" y="300"/>
                      <a:pt x="218" y="300"/>
                    </a:cubicBezTo>
                    <a:cubicBezTo>
                      <a:pt x="180" y="300"/>
                      <a:pt x="145" y="290"/>
                      <a:pt x="113" y="272"/>
                    </a:cubicBezTo>
                    <a:cubicBezTo>
                      <a:pt x="82" y="254"/>
                      <a:pt x="56" y="228"/>
                      <a:pt x="37" y="195"/>
                    </a:cubicBezTo>
                    <a:cubicBezTo>
                      <a:pt x="2" y="135"/>
                      <a:pt x="0" y="62"/>
                      <a:pt x="3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8" name="Freeform 9">
                <a:extLst>
                  <a:ext uri="{FF2B5EF4-FFF2-40B4-BE49-F238E27FC236}">
                    <a16:creationId xmlns:a16="http://schemas.microsoft.com/office/drawing/2014/main" id="{6FC4BD67-6548-4AD3-B886-5EA685C6E5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9513" y="3500438"/>
                <a:ext cx="1450975" cy="1665287"/>
              </a:xfrm>
              <a:custGeom>
                <a:avLst/>
                <a:gdLst>
                  <a:gd name="T0" fmla="*/ 0 w 381"/>
                  <a:gd name="T1" fmla="*/ 1295647 h 437"/>
                  <a:gd name="T2" fmla="*/ 26658 w 381"/>
                  <a:gd name="T3" fmla="*/ 1368050 h 437"/>
                  <a:gd name="T4" fmla="*/ 533167 w 381"/>
                  <a:gd name="T5" fmla="*/ 1665287 h 437"/>
                  <a:gd name="T6" fmla="*/ 693117 w 381"/>
                  <a:gd name="T7" fmla="*/ 1665287 h 437"/>
                  <a:gd name="T8" fmla="*/ 1233900 w 381"/>
                  <a:gd name="T9" fmla="*/ 724038 h 437"/>
                  <a:gd name="T10" fmla="*/ 1450975 w 381"/>
                  <a:gd name="T11" fmla="*/ 849792 h 437"/>
                  <a:gd name="T12" fmla="*/ 1195817 w 381"/>
                  <a:gd name="T13" fmla="*/ 0 h 437"/>
                  <a:gd name="T14" fmla="*/ 361792 w 381"/>
                  <a:gd name="T15" fmla="*/ 221022 h 437"/>
                  <a:gd name="T16" fmla="*/ 556017 w 381"/>
                  <a:gd name="T17" fmla="*/ 331533 h 437"/>
                  <a:gd name="T18" fmla="*/ 0 w 381"/>
                  <a:gd name="T19" fmla="*/ 1295647 h 43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81" h="437">
                    <a:moveTo>
                      <a:pt x="0" y="340"/>
                    </a:moveTo>
                    <a:cubicBezTo>
                      <a:pt x="7" y="359"/>
                      <a:pt x="7" y="359"/>
                      <a:pt x="7" y="359"/>
                    </a:cubicBezTo>
                    <a:cubicBezTo>
                      <a:pt x="37" y="433"/>
                      <a:pt x="77" y="437"/>
                      <a:pt x="140" y="437"/>
                    </a:cubicBezTo>
                    <a:cubicBezTo>
                      <a:pt x="182" y="437"/>
                      <a:pt x="182" y="437"/>
                      <a:pt x="182" y="437"/>
                    </a:cubicBezTo>
                    <a:cubicBezTo>
                      <a:pt x="324" y="190"/>
                      <a:pt x="324" y="190"/>
                      <a:pt x="324" y="190"/>
                    </a:cubicBezTo>
                    <a:cubicBezTo>
                      <a:pt x="381" y="223"/>
                      <a:pt x="381" y="223"/>
                      <a:pt x="381" y="223"/>
                    </a:cubicBezTo>
                    <a:cubicBezTo>
                      <a:pt x="314" y="0"/>
                      <a:pt x="314" y="0"/>
                      <a:pt x="314" y="0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146" y="87"/>
                      <a:pt x="146" y="87"/>
                      <a:pt x="146" y="87"/>
                    </a:cubicBezTo>
                    <a:lnTo>
                      <a:pt x="0" y="34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40" name="Group 30">
              <a:extLst>
                <a:ext uri="{FF2B5EF4-FFF2-40B4-BE49-F238E27FC236}">
                  <a16:creationId xmlns:a16="http://schemas.microsoft.com/office/drawing/2014/main" id="{B00ACA3A-F3EA-4FCF-BAD1-7B814616EF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61213" y="1784350"/>
              <a:ext cx="2746375" cy="2143125"/>
              <a:chOff x="7161213" y="1784350"/>
              <a:chExt cx="2746375" cy="2143125"/>
            </a:xfrm>
            <a:grpFill/>
          </p:grpSpPr>
          <p:sp>
            <p:nvSpPr>
              <p:cNvPr id="45" name="Freeform 10">
                <a:extLst>
                  <a:ext uri="{FF2B5EF4-FFF2-40B4-BE49-F238E27FC236}">
                    <a16:creationId xmlns:a16="http://schemas.microsoft.com/office/drawing/2014/main" id="{EDC469CC-730D-4AE9-87A5-B207E9646A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1213" y="1784350"/>
                <a:ext cx="1938338" cy="1814512"/>
              </a:xfrm>
              <a:custGeom>
                <a:avLst/>
                <a:gdLst>
                  <a:gd name="T0" fmla="*/ 1938338 w 509"/>
                  <a:gd name="T1" fmla="*/ 346892 h 476"/>
                  <a:gd name="T2" fmla="*/ 1279532 w 509"/>
                  <a:gd name="T3" fmla="*/ 777648 h 476"/>
                  <a:gd name="T4" fmla="*/ 681655 w 509"/>
                  <a:gd name="T5" fmla="*/ 1814512 h 476"/>
                  <a:gd name="T6" fmla="*/ 0 w 509"/>
                  <a:gd name="T7" fmla="*/ 1421876 h 476"/>
                  <a:gd name="T8" fmla="*/ 590260 w 509"/>
                  <a:gd name="T9" fmla="*/ 396448 h 476"/>
                  <a:gd name="T10" fmla="*/ 883486 w 509"/>
                  <a:gd name="T11" fmla="*/ 106736 h 476"/>
                  <a:gd name="T12" fmla="*/ 1279532 w 509"/>
                  <a:gd name="T13" fmla="*/ 0 h 476"/>
                  <a:gd name="T14" fmla="*/ 1938338 w 509"/>
                  <a:gd name="T15" fmla="*/ 346892 h 4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09" h="476">
                    <a:moveTo>
                      <a:pt x="509" y="91"/>
                    </a:moveTo>
                    <a:cubicBezTo>
                      <a:pt x="400" y="76"/>
                      <a:pt x="374" y="138"/>
                      <a:pt x="336" y="204"/>
                    </a:cubicBezTo>
                    <a:cubicBezTo>
                      <a:pt x="179" y="476"/>
                      <a:pt x="179" y="476"/>
                      <a:pt x="179" y="476"/>
                    </a:cubicBezTo>
                    <a:cubicBezTo>
                      <a:pt x="0" y="373"/>
                      <a:pt x="0" y="373"/>
                      <a:pt x="0" y="373"/>
                    </a:cubicBezTo>
                    <a:cubicBezTo>
                      <a:pt x="155" y="104"/>
                      <a:pt x="155" y="104"/>
                      <a:pt x="155" y="104"/>
                    </a:cubicBezTo>
                    <a:cubicBezTo>
                      <a:pt x="174" y="72"/>
                      <a:pt x="200" y="46"/>
                      <a:pt x="232" y="28"/>
                    </a:cubicBezTo>
                    <a:cubicBezTo>
                      <a:pt x="263" y="10"/>
                      <a:pt x="299" y="0"/>
                      <a:pt x="336" y="0"/>
                    </a:cubicBezTo>
                    <a:cubicBezTo>
                      <a:pt x="405" y="0"/>
                      <a:pt x="470" y="34"/>
                      <a:pt x="509" y="9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6" name="Freeform 11">
                <a:extLst>
                  <a:ext uri="{FF2B5EF4-FFF2-40B4-BE49-F238E27FC236}">
                    <a16:creationId xmlns:a16="http://schemas.microsoft.com/office/drawing/2014/main" id="{C6E1C794-FC9E-4F48-B5C9-71EB1BB79A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94713" y="2219325"/>
                <a:ext cx="1412875" cy="1708150"/>
              </a:xfrm>
              <a:custGeom>
                <a:avLst/>
                <a:gdLst>
                  <a:gd name="T0" fmla="*/ 1222461 w 371"/>
                  <a:gd name="T1" fmla="*/ 983711 h 448"/>
                  <a:gd name="T2" fmla="*/ 666450 w 371"/>
                  <a:gd name="T3" fmla="*/ 19064 h 448"/>
                  <a:gd name="T4" fmla="*/ 590285 w 371"/>
                  <a:gd name="T5" fmla="*/ 7626 h 448"/>
                  <a:gd name="T6" fmla="*/ 487461 w 371"/>
                  <a:gd name="T7" fmla="*/ 0 h 448"/>
                  <a:gd name="T8" fmla="*/ 60933 w 371"/>
                  <a:gd name="T9" fmla="*/ 331717 h 448"/>
                  <a:gd name="T10" fmla="*/ 0 w 371"/>
                  <a:gd name="T11" fmla="*/ 438476 h 448"/>
                  <a:gd name="T12" fmla="*/ 544585 w 371"/>
                  <a:gd name="T13" fmla="*/ 1376433 h 448"/>
                  <a:gd name="T14" fmla="*/ 323705 w 371"/>
                  <a:gd name="T15" fmla="*/ 1502257 h 448"/>
                  <a:gd name="T16" fmla="*/ 1188186 w 371"/>
                  <a:gd name="T17" fmla="*/ 1708150 h 448"/>
                  <a:gd name="T18" fmla="*/ 1412875 w 371"/>
                  <a:gd name="T19" fmla="*/ 873139 h 448"/>
                  <a:gd name="T20" fmla="*/ 1222461 w 371"/>
                  <a:gd name="T21" fmla="*/ 983711 h 4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1" h="448">
                    <a:moveTo>
                      <a:pt x="321" y="258"/>
                    </a:moveTo>
                    <a:cubicBezTo>
                      <a:pt x="175" y="5"/>
                      <a:pt x="175" y="5"/>
                      <a:pt x="175" y="5"/>
                    </a:cubicBezTo>
                    <a:cubicBezTo>
                      <a:pt x="155" y="2"/>
                      <a:pt x="155" y="2"/>
                      <a:pt x="155" y="2"/>
                    </a:cubicBezTo>
                    <a:cubicBezTo>
                      <a:pt x="145" y="1"/>
                      <a:pt x="136" y="0"/>
                      <a:pt x="128" y="0"/>
                    </a:cubicBezTo>
                    <a:cubicBezTo>
                      <a:pt x="66" y="0"/>
                      <a:pt x="46" y="35"/>
                      <a:pt x="16" y="87"/>
                    </a:cubicBezTo>
                    <a:cubicBezTo>
                      <a:pt x="16" y="88"/>
                      <a:pt x="10" y="98"/>
                      <a:pt x="0" y="115"/>
                    </a:cubicBezTo>
                    <a:cubicBezTo>
                      <a:pt x="143" y="361"/>
                      <a:pt x="143" y="361"/>
                      <a:pt x="143" y="361"/>
                    </a:cubicBezTo>
                    <a:cubicBezTo>
                      <a:pt x="85" y="394"/>
                      <a:pt x="85" y="394"/>
                      <a:pt x="85" y="394"/>
                    </a:cubicBezTo>
                    <a:cubicBezTo>
                      <a:pt x="312" y="448"/>
                      <a:pt x="312" y="448"/>
                      <a:pt x="312" y="448"/>
                    </a:cubicBezTo>
                    <a:cubicBezTo>
                      <a:pt x="371" y="229"/>
                      <a:pt x="371" y="229"/>
                      <a:pt x="371" y="229"/>
                    </a:cubicBezTo>
                    <a:lnTo>
                      <a:pt x="321" y="258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56" name="Group 201">
            <a:extLst>
              <a:ext uri="{FF2B5EF4-FFF2-40B4-BE49-F238E27FC236}">
                <a16:creationId xmlns:a16="http://schemas.microsoft.com/office/drawing/2014/main" id="{13D7E8FF-4E31-4087-84AE-83F2FFFDD1BE}"/>
              </a:ext>
            </a:extLst>
          </p:cNvPr>
          <p:cNvGrpSpPr>
            <a:grpSpLocks/>
          </p:cNvGrpSpPr>
          <p:nvPr/>
        </p:nvGrpSpPr>
        <p:grpSpPr bwMode="auto">
          <a:xfrm>
            <a:off x="8340328" y="2034952"/>
            <a:ext cx="324581" cy="371364"/>
            <a:chOff x="727075" y="3759200"/>
            <a:chExt cx="425451" cy="481013"/>
          </a:xfrm>
          <a:noFill/>
        </p:grpSpPr>
        <p:sp>
          <p:nvSpPr>
            <p:cNvPr id="57" name="Rectangle 142">
              <a:extLst>
                <a:ext uri="{FF2B5EF4-FFF2-40B4-BE49-F238E27FC236}">
                  <a16:creationId xmlns:a16="http://schemas.microsoft.com/office/drawing/2014/main" id="{F27332E3-82D7-4930-9578-40E90E3E11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4264" y="3892550"/>
              <a:ext cx="68262" cy="114300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58" name="Rectangle 143">
              <a:extLst>
                <a:ext uri="{FF2B5EF4-FFF2-40B4-BE49-F238E27FC236}">
                  <a16:creationId xmlns:a16="http://schemas.microsoft.com/office/drawing/2014/main" id="{D3F0DE48-0E6F-406D-998B-F47DF28DE1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425" y="3840163"/>
              <a:ext cx="152400" cy="4127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59" name="Freeform 144">
              <a:extLst>
                <a:ext uri="{FF2B5EF4-FFF2-40B4-BE49-F238E27FC236}">
                  <a16:creationId xmlns:a16="http://schemas.microsoft.com/office/drawing/2014/main" id="{C37E69A4-2C5C-4014-AB44-331C4E1FF0D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325" y="3759200"/>
              <a:ext cx="114300" cy="61913"/>
            </a:xfrm>
            <a:custGeom>
              <a:avLst/>
              <a:gdLst>
                <a:gd name="T0" fmla="*/ 435483000 w 30"/>
                <a:gd name="T1" fmla="*/ 119790046 h 16"/>
                <a:gd name="T2" fmla="*/ 116128800 w 30"/>
                <a:gd name="T3" fmla="*/ 239576223 h 16"/>
                <a:gd name="T4" fmla="*/ 0 w 30"/>
                <a:gd name="T5" fmla="*/ 119790046 h 16"/>
                <a:gd name="T6" fmla="*/ 116128800 w 30"/>
                <a:gd name="T7" fmla="*/ 0 h 16"/>
                <a:gd name="T8" fmla="*/ 435483000 w 30"/>
                <a:gd name="T9" fmla="*/ 11979004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16">
                  <a:moveTo>
                    <a:pt x="30" y="8"/>
                  </a:moveTo>
                  <a:cubicBezTo>
                    <a:pt x="30" y="8"/>
                    <a:pt x="12" y="16"/>
                    <a:pt x="8" y="16"/>
                  </a:cubicBezTo>
                  <a:cubicBezTo>
                    <a:pt x="4" y="16"/>
                    <a:pt x="0" y="13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" y="0"/>
                    <a:pt x="30" y="8"/>
                    <a:pt x="30" y="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0" name="Freeform 145">
              <a:extLst>
                <a:ext uri="{FF2B5EF4-FFF2-40B4-BE49-F238E27FC236}">
                  <a16:creationId xmlns:a16="http://schemas.microsoft.com/office/drawing/2014/main" id="{C9E45EE0-1EE8-4D0B-BEE7-E23171D98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625" y="3759200"/>
              <a:ext cx="109538" cy="61913"/>
            </a:xfrm>
            <a:custGeom>
              <a:avLst/>
              <a:gdLst>
                <a:gd name="T0" fmla="*/ 0 w 29"/>
                <a:gd name="T1" fmla="*/ 119790046 h 16"/>
                <a:gd name="T2" fmla="*/ 299609093 w 29"/>
                <a:gd name="T3" fmla="*/ 239576223 h 16"/>
                <a:gd name="T4" fmla="*/ 413743912 w 29"/>
                <a:gd name="T5" fmla="*/ 119790046 h 16"/>
                <a:gd name="T6" fmla="*/ 299609093 w 29"/>
                <a:gd name="T7" fmla="*/ 0 h 16"/>
                <a:gd name="T8" fmla="*/ 0 w 29"/>
                <a:gd name="T9" fmla="*/ 11979004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" h="16">
                  <a:moveTo>
                    <a:pt x="0" y="8"/>
                  </a:moveTo>
                  <a:cubicBezTo>
                    <a:pt x="0" y="8"/>
                    <a:pt x="17" y="16"/>
                    <a:pt x="21" y="16"/>
                  </a:cubicBezTo>
                  <a:cubicBezTo>
                    <a:pt x="26" y="16"/>
                    <a:pt x="29" y="13"/>
                    <a:pt x="29" y="8"/>
                  </a:cubicBezTo>
                  <a:cubicBezTo>
                    <a:pt x="29" y="4"/>
                    <a:pt x="26" y="0"/>
                    <a:pt x="21" y="0"/>
                  </a:cubicBezTo>
                  <a:cubicBezTo>
                    <a:pt x="17" y="0"/>
                    <a:pt x="0" y="8"/>
                    <a:pt x="0" y="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" name="Oval 146">
              <a:extLst>
                <a:ext uri="{FF2B5EF4-FFF2-40B4-BE49-F238E27FC236}">
                  <a16:creationId xmlns:a16="http://schemas.microsoft.com/office/drawing/2014/main" id="{D232BC2D-8F7A-4F4D-AA18-0D407E3F35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813" y="3767138"/>
              <a:ext cx="49213" cy="49213"/>
            </a:xfrm>
            <a:prstGeom prst="ellipse">
              <a:avLst/>
            </a:prstGeom>
            <a:solidFill>
              <a:schemeClr val="accent6"/>
            </a:solidFill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62" name="Rectangle 147">
              <a:extLst>
                <a:ext uri="{FF2B5EF4-FFF2-40B4-BE49-F238E27FC236}">
                  <a16:creationId xmlns:a16="http://schemas.microsoft.com/office/drawing/2014/main" id="{A337ACD1-A2C3-4BA9-B2D8-711187750D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688" y="3790950"/>
              <a:ext cx="19050" cy="38100"/>
            </a:xfrm>
            <a:prstGeom prst="rect">
              <a:avLst/>
            </a:prstGeom>
            <a:solidFill>
              <a:schemeClr val="accent6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63" name="Rectangle 148">
              <a:extLst>
                <a:ext uri="{FF2B5EF4-FFF2-40B4-BE49-F238E27FC236}">
                  <a16:creationId xmlns:a16="http://schemas.microsoft.com/office/drawing/2014/main" id="{E444E878-2437-40C3-9F6B-100E518BB4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250" y="4033838"/>
              <a:ext cx="92075" cy="3492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64" name="Freeform 149">
              <a:extLst>
                <a:ext uri="{FF2B5EF4-FFF2-40B4-BE49-F238E27FC236}">
                  <a16:creationId xmlns:a16="http://schemas.microsoft.com/office/drawing/2014/main" id="{C375EB12-7990-47CF-A368-D9B2EC6A38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3" y="3916363"/>
              <a:ext cx="103187" cy="106362"/>
            </a:xfrm>
            <a:custGeom>
              <a:avLst/>
              <a:gdLst>
                <a:gd name="T0" fmla="*/ 91723 w 27"/>
                <a:gd name="T1" fmla="*/ 45584 h 28"/>
                <a:gd name="T2" fmla="*/ 103188 w 27"/>
                <a:gd name="T3" fmla="*/ 0 h 28"/>
                <a:gd name="T4" fmla="*/ 61148 w 27"/>
                <a:gd name="T5" fmla="*/ 0 h 28"/>
                <a:gd name="T6" fmla="*/ 0 w 27"/>
                <a:gd name="T7" fmla="*/ 60779 h 28"/>
                <a:gd name="T8" fmla="*/ 0 w 27"/>
                <a:gd name="T9" fmla="*/ 106363 h 28"/>
                <a:gd name="T10" fmla="*/ 68792 w 27"/>
                <a:gd name="T11" fmla="*/ 106363 h 28"/>
                <a:gd name="T12" fmla="*/ 68792 w 27"/>
                <a:gd name="T13" fmla="*/ 91168 h 28"/>
                <a:gd name="T14" fmla="*/ 91723 w 27"/>
                <a:gd name="T15" fmla="*/ 68376 h 28"/>
                <a:gd name="T16" fmla="*/ 95544 w 27"/>
                <a:gd name="T17" fmla="*/ 68376 h 28"/>
                <a:gd name="T18" fmla="*/ 91723 w 27"/>
                <a:gd name="T19" fmla="*/ 45584 h 2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" h="28">
                  <a:moveTo>
                    <a:pt x="24" y="12"/>
                  </a:moveTo>
                  <a:cubicBezTo>
                    <a:pt x="24" y="8"/>
                    <a:pt x="25" y="4"/>
                    <a:pt x="2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0"/>
                    <a:pt x="21" y="18"/>
                    <a:pt x="24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4" y="16"/>
                    <a:pt x="24" y="14"/>
                    <a:pt x="24" y="12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5" name="Freeform 150">
              <a:extLst>
                <a:ext uri="{FF2B5EF4-FFF2-40B4-BE49-F238E27FC236}">
                  <a16:creationId xmlns:a16="http://schemas.microsoft.com/office/drawing/2014/main" id="{100D3F52-1D39-43D8-AA0F-4CF6FCC3A8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876" y="3916363"/>
              <a:ext cx="38100" cy="68262"/>
            </a:xfrm>
            <a:custGeom>
              <a:avLst/>
              <a:gdLst>
                <a:gd name="T0" fmla="*/ 0 w 10"/>
                <a:gd name="T1" fmla="*/ 0 h 18"/>
                <a:gd name="T2" fmla="*/ 7620 w 10"/>
                <a:gd name="T3" fmla="*/ 45509 h 18"/>
                <a:gd name="T4" fmla="*/ 7620 w 10"/>
                <a:gd name="T5" fmla="*/ 68263 h 18"/>
                <a:gd name="T6" fmla="*/ 38100 w 10"/>
                <a:gd name="T7" fmla="*/ 68263 h 18"/>
                <a:gd name="T8" fmla="*/ 38100 w 10"/>
                <a:gd name="T9" fmla="*/ 0 h 18"/>
                <a:gd name="T10" fmla="*/ 0 w 10"/>
                <a:gd name="T11" fmla="*/ 0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" h="18">
                  <a:moveTo>
                    <a:pt x="0" y="0"/>
                  </a:moveTo>
                  <a:cubicBezTo>
                    <a:pt x="1" y="4"/>
                    <a:pt x="2" y="8"/>
                    <a:pt x="2" y="12"/>
                  </a:cubicBezTo>
                  <a:cubicBezTo>
                    <a:pt x="2" y="14"/>
                    <a:pt x="2" y="16"/>
                    <a:pt x="2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6" name="Freeform 151">
              <a:extLst>
                <a:ext uri="{FF2B5EF4-FFF2-40B4-BE49-F238E27FC236}">
                  <a16:creationId xmlns:a16="http://schemas.microsoft.com/office/drawing/2014/main" id="{F283F5A4-AFEC-487D-97AF-F377B647D76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550" y="3892550"/>
              <a:ext cx="182563" cy="138113"/>
            </a:xfrm>
            <a:custGeom>
              <a:avLst/>
              <a:gdLst>
                <a:gd name="T0" fmla="*/ 182563 w 48"/>
                <a:gd name="T1" fmla="*/ 69057 h 36"/>
                <a:gd name="T2" fmla="*/ 148332 w 48"/>
                <a:gd name="T3" fmla="*/ 0 h 36"/>
                <a:gd name="T4" fmla="*/ 34231 w 48"/>
                <a:gd name="T5" fmla="*/ 0 h 36"/>
                <a:gd name="T6" fmla="*/ 0 w 48"/>
                <a:gd name="T7" fmla="*/ 69057 h 36"/>
                <a:gd name="T8" fmla="*/ 34231 w 48"/>
                <a:gd name="T9" fmla="*/ 138113 h 36"/>
                <a:gd name="T10" fmla="*/ 152136 w 48"/>
                <a:gd name="T11" fmla="*/ 138113 h 36"/>
                <a:gd name="T12" fmla="*/ 182563 w 48"/>
                <a:gd name="T13" fmla="*/ 69057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36">
                  <a:moveTo>
                    <a:pt x="48" y="18"/>
                  </a:moveTo>
                  <a:cubicBezTo>
                    <a:pt x="48" y="11"/>
                    <a:pt x="44" y="4"/>
                    <a:pt x="3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4"/>
                    <a:pt x="0" y="11"/>
                    <a:pt x="0" y="18"/>
                  </a:cubicBezTo>
                  <a:cubicBezTo>
                    <a:pt x="0" y="25"/>
                    <a:pt x="4" y="32"/>
                    <a:pt x="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5" y="32"/>
                    <a:pt x="48" y="25"/>
                    <a:pt x="48" y="1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7" name="Freeform 152">
              <a:extLst>
                <a:ext uri="{FF2B5EF4-FFF2-40B4-BE49-F238E27FC236}">
                  <a16:creationId xmlns:a16="http://schemas.microsoft.com/office/drawing/2014/main" id="{B0ACBB33-A724-4605-AF9D-B00C308B94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075" y="4090988"/>
              <a:ext cx="95250" cy="149225"/>
            </a:xfrm>
            <a:custGeom>
              <a:avLst/>
              <a:gdLst>
                <a:gd name="T0" fmla="*/ 0 w 25"/>
                <a:gd name="T1" fmla="*/ 103310 h 39"/>
                <a:gd name="T2" fmla="*/ 49530 w 25"/>
                <a:gd name="T3" fmla="*/ 149225 h 39"/>
                <a:gd name="T4" fmla="*/ 95250 w 25"/>
                <a:gd name="T5" fmla="*/ 103310 h 39"/>
                <a:gd name="T6" fmla="*/ 53340 w 25"/>
                <a:gd name="T7" fmla="*/ 0 h 39"/>
                <a:gd name="T8" fmla="*/ 45720 w 25"/>
                <a:gd name="T9" fmla="*/ 0 h 39"/>
                <a:gd name="T10" fmla="*/ 0 w 25"/>
                <a:gd name="T11" fmla="*/ 103310 h 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39">
                  <a:moveTo>
                    <a:pt x="0" y="27"/>
                  </a:moveTo>
                  <a:cubicBezTo>
                    <a:pt x="0" y="34"/>
                    <a:pt x="6" y="39"/>
                    <a:pt x="13" y="39"/>
                  </a:cubicBezTo>
                  <a:cubicBezTo>
                    <a:pt x="20" y="39"/>
                    <a:pt x="25" y="34"/>
                    <a:pt x="25" y="27"/>
                  </a:cubicBezTo>
                  <a:cubicBezTo>
                    <a:pt x="25" y="21"/>
                    <a:pt x="17" y="6"/>
                    <a:pt x="14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9" y="6"/>
                    <a:pt x="0" y="21"/>
                    <a:pt x="0" y="27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68" name="Freeform 697">
            <a:extLst>
              <a:ext uri="{FF2B5EF4-FFF2-40B4-BE49-F238E27FC236}">
                <a16:creationId xmlns:a16="http://schemas.microsoft.com/office/drawing/2014/main" id="{11FF7CF3-6723-4B77-90AD-7C0FAD14BCE1}"/>
              </a:ext>
            </a:extLst>
          </p:cNvPr>
          <p:cNvSpPr>
            <a:spLocks/>
          </p:cNvSpPr>
          <p:nvPr/>
        </p:nvSpPr>
        <p:spPr bwMode="auto">
          <a:xfrm>
            <a:off x="8374113" y="951255"/>
            <a:ext cx="212725" cy="412873"/>
          </a:xfrm>
          <a:custGeom>
            <a:avLst/>
            <a:gdLst>
              <a:gd name="T0" fmla="*/ 0 w 134"/>
              <a:gd name="T1" fmla="*/ 362902945 h 257"/>
              <a:gd name="T2" fmla="*/ 156249688 w 134"/>
              <a:gd name="T3" fmla="*/ 362902945 h 257"/>
              <a:gd name="T4" fmla="*/ 100806250 w 134"/>
              <a:gd name="T5" fmla="*/ 647681744 h 257"/>
              <a:gd name="T6" fmla="*/ 337700938 w 134"/>
              <a:gd name="T7" fmla="*/ 279738480 h 257"/>
              <a:gd name="T8" fmla="*/ 204133450 w 134"/>
              <a:gd name="T9" fmla="*/ 279738480 h 257"/>
              <a:gd name="T10" fmla="*/ 259576888 w 134"/>
              <a:gd name="T11" fmla="*/ 0 h 257"/>
              <a:gd name="T12" fmla="*/ 0 w 134"/>
              <a:gd name="T13" fmla="*/ 362902945 h 25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4" h="257">
                <a:moveTo>
                  <a:pt x="0" y="144"/>
                </a:moveTo>
                <a:lnTo>
                  <a:pt x="62" y="144"/>
                </a:lnTo>
                <a:lnTo>
                  <a:pt x="40" y="257"/>
                </a:lnTo>
                <a:lnTo>
                  <a:pt x="134" y="111"/>
                </a:lnTo>
                <a:lnTo>
                  <a:pt x="81" y="111"/>
                </a:lnTo>
                <a:lnTo>
                  <a:pt x="103" y="0"/>
                </a:lnTo>
                <a:lnTo>
                  <a:pt x="0" y="144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75" name="Elemento grafico 74">
            <a:extLst>
              <a:ext uri="{FF2B5EF4-FFF2-40B4-BE49-F238E27FC236}">
                <a16:creationId xmlns:a16="http://schemas.microsoft.com/office/drawing/2014/main" id="{57C2AFC1-94DD-48D7-9AB4-8710827844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80187" y="1522401"/>
            <a:ext cx="192363" cy="329079"/>
          </a:xfrm>
          <a:prstGeom prst="rect">
            <a:avLst/>
          </a:prstGeom>
        </p:spPr>
      </p:pic>
      <p:pic>
        <p:nvPicPr>
          <p:cNvPr id="76" name="Elemento grafico 75">
            <a:extLst>
              <a:ext uri="{FF2B5EF4-FFF2-40B4-BE49-F238E27FC236}">
                <a16:creationId xmlns:a16="http://schemas.microsoft.com/office/drawing/2014/main" id="{935CB2AC-1843-4898-8D5A-39D6159B6CF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24908" y="391004"/>
            <a:ext cx="502920" cy="445324"/>
          </a:xfrm>
          <a:prstGeom prst="rect">
            <a:avLst/>
          </a:prstGeom>
        </p:spPr>
      </p:pic>
      <p:sp>
        <p:nvSpPr>
          <p:cNvPr id="77" name="Doppia parentesi quadra 76">
            <a:extLst>
              <a:ext uri="{FF2B5EF4-FFF2-40B4-BE49-F238E27FC236}">
                <a16:creationId xmlns:a16="http://schemas.microsoft.com/office/drawing/2014/main" id="{13825DAA-4652-4E59-828E-13C9149F15B0}"/>
              </a:ext>
            </a:extLst>
          </p:cNvPr>
          <p:cNvSpPr/>
          <p:nvPr/>
        </p:nvSpPr>
        <p:spPr>
          <a:xfrm>
            <a:off x="8159701" y="833760"/>
            <a:ext cx="644656" cy="2166860"/>
          </a:xfrm>
          <a:prstGeom prst="bracketPair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8" name="Rectangle 2">
            <a:extLst>
              <a:ext uri="{FF2B5EF4-FFF2-40B4-BE49-F238E27FC236}">
                <a16:creationId xmlns:a16="http://schemas.microsoft.com/office/drawing/2014/main" id="{B92B7ABF-A439-40F2-8C29-A30E660538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itolo 2">
            <a:extLst>
              <a:ext uri="{FF2B5EF4-FFF2-40B4-BE49-F238E27FC236}">
                <a16:creationId xmlns:a16="http://schemas.microsoft.com/office/drawing/2014/main" id="{6BE19EF0-D8A0-4111-8CF2-1976A449C8E3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2. Efficientamento energetico</a:t>
            </a:r>
            <a:endParaRPr lang="it-IT" sz="1600" b="0" dirty="0">
              <a:solidFill>
                <a:srgbClr val="7778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475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ttangolo arrotondato 9">
            <a:extLst>
              <a:ext uri="{FF2B5EF4-FFF2-40B4-BE49-F238E27FC236}">
                <a16:creationId xmlns:a16="http://schemas.microsoft.com/office/drawing/2014/main" id="{9E143C58-C512-4A9A-9047-246E6B1CD787}"/>
              </a:ext>
            </a:extLst>
          </p:cNvPr>
          <p:cNvSpPr/>
          <p:nvPr/>
        </p:nvSpPr>
        <p:spPr bwMode="auto">
          <a:xfrm>
            <a:off x="2915337" y="1466730"/>
            <a:ext cx="2200340" cy="6938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8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PUNTO DI UTILIZZO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MIGLIORAMENTO</a:t>
            </a:r>
            <a:r>
              <a:rPr kumimoji="0" lang="en-US" sz="1108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lang="en-US" sz="1108" b="1" kern="0" dirty="0">
                <a:latin typeface="Calibri"/>
              </a:rPr>
              <a:t>ENERGIA</a:t>
            </a:r>
            <a:r>
              <a:rPr kumimoji="0" lang="en-US" sz="1108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</a:rPr>
              <a:t>/PRODOTTO</a:t>
            </a:r>
            <a:endParaRPr kumimoji="0" lang="en-US" sz="1108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108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71" name="Picture 10">
            <a:extLst>
              <a:ext uri="{FF2B5EF4-FFF2-40B4-BE49-F238E27FC236}">
                <a16:creationId xmlns:a16="http://schemas.microsoft.com/office/drawing/2014/main" id="{3A866071-C6B1-4D49-8B3D-EF01E3BC4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726" y="1588578"/>
            <a:ext cx="715107" cy="428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2" name="Rettangolo arrotondato 11">
            <a:extLst>
              <a:ext uri="{FF2B5EF4-FFF2-40B4-BE49-F238E27FC236}">
                <a16:creationId xmlns:a16="http://schemas.microsoft.com/office/drawing/2014/main" id="{23A40205-5045-48D7-8AD8-F880FCF38676}"/>
              </a:ext>
            </a:extLst>
          </p:cNvPr>
          <p:cNvSpPr/>
          <p:nvPr/>
        </p:nvSpPr>
        <p:spPr bwMode="auto">
          <a:xfrm>
            <a:off x="781957" y="1466730"/>
            <a:ext cx="2096119" cy="6938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GENERAZIONE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RISPARMIO</a:t>
            </a:r>
            <a:r>
              <a:rPr kumimoji="0" lang="en-US" sz="1108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</a:rPr>
              <a:t>ENERGIA PRIMARIA</a:t>
            </a:r>
            <a:endParaRPr kumimoji="0" lang="en-US" sz="1108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pic>
        <p:nvPicPr>
          <p:cNvPr id="73" name="Picture 50">
            <a:extLst>
              <a:ext uri="{FF2B5EF4-FFF2-40B4-BE49-F238E27FC236}">
                <a16:creationId xmlns:a16="http://schemas.microsoft.com/office/drawing/2014/main" id="{F33F317F-66B8-4435-AFEC-740C70712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514" y="1535489"/>
            <a:ext cx="863697" cy="396716"/>
          </a:xfrm>
          <a:prstGeom prst="flowChartAlternateProcess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4" name="Rettangolo arrotondato 13">
            <a:extLst>
              <a:ext uri="{FF2B5EF4-FFF2-40B4-BE49-F238E27FC236}">
                <a16:creationId xmlns:a16="http://schemas.microsoft.com/office/drawing/2014/main" id="{E11391AC-EEF7-4EFF-B516-7DE82E149BDC}"/>
              </a:ext>
            </a:extLst>
          </p:cNvPr>
          <p:cNvSpPr/>
          <p:nvPr/>
        </p:nvSpPr>
        <p:spPr bwMode="auto">
          <a:xfrm>
            <a:off x="1209314" y="1078968"/>
            <a:ext cx="3143795" cy="332588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92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</a:rPr>
              <a:t>EFFICIENZA ENERGETICA</a:t>
            </a:r>
          </a:p>
        </p:txBody>
      </p:sp>
      <p:pic>
        <p:nvPicPr>
          <p:cNvPr id="7" name="Immagine 6" descr="LOGO_EDIS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10" name="Segnaposto numero diapositiva 4"/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34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EE13D71-B9AB-4F4A-A9DD-1E52E5AD68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242" y="1443777"/>
            <a:ext cx="2327246" cy="774259"/>
          </a:xfrm>
          <a:prstGeom prst="rect">
            <a:avLst/>
          </a:prstGeom>
        </p:spPr>
      </p:pic>
      <p:cxnSp>
        <p:nvCxnSpPr>
          <p:cNvPr id="41" name="Connettore 2 40">
            <a:extLst>
              <a:ext uri="{FF2B5EF4-FFF2-40B4-BE49-F238E27FC236}">
                <a16:creationId xmlns:a16="http://schemas.microsoft.com/office/drawing/2014/main" id="{80560B61-A8B3-45CE-B2DE-D0ABBFA45B5D}"/>
              </a:ext>
            </a:extLst>
          </p:cNvPr>
          <p:cNvCxnSpPr/>
          <p:nvPr/>
        </p:nvCxnSpPr>
        <p:spPr>
          <a:xfrm>
            <a:off x="1361392" y="2349778"/>
            <a:ext cx="4180818" cy="354931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>
            <a:extLst>
              <a:ext uri="{FF2B5EF4-FFF2-40B4-BE49-F238E27FC236}">
                <a16:creationId xmlns:a16="http://schemas.microsoft.com/office/drawing/2014/main" id="{78393D12-0423-495E-B7D3-F85CA71E9B75}"/>
              </a:ext>
            </a:extLst>
          </p:cNvPr>
          <p:cNvCxnSpPr/>
          <p:nvPr/>
        </p:nvCxnSpPr>
        <p:spPr>
          <a:xfrm>
            <a:off x="445404" y="2345015"/>
            <a:ext cx="5940425" cy="9525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>
            <a:extLst>
              <a:ext uri="{FF2B5EF4-FFF2-40B4-BE49-F238E27FC236}">
                <a16:creationId xmlns:a16="http://schemas.microsoft.com/office/drawing/2014/main" id="{A1AE966D-24C4-47C9-AB98-0D245EF8ABD3}"/>
              </a:ext>
            </a:extLst>
          </p:cNvPr>
          <p:cNvCxnSpPr/>
          <p:nvPr/>
        </p:nvCxnSpPr>
        <p:spPr>
          <a:xfrm>
            <a:off x="6075820" y="2350547"/>
            <a:ext cx="0" cy="341550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ttangolo 43">
            <a:extLst>
              <a:ext uri="{FF2B5EF4-FFF2-40B4-BE49-F238E27FC236}">
                <a16:creationId xmlns:a16="http://schemas.microsoft.com/office/drawing/2014/main" id="{FE1097CC-B6C8-40ED-9377-3089F8A7FB4D}"/>
              </a:ext>
            </a:extLst>
          </p:cNvPr>
          <p:cNvSpPr/>
          <p:nvPr/>
        </p:nvSpPr>
        <p:spPr>
          <a:xfrm>
            <a:off x="6353819" y="2335377"/>
            <a:ext cx="10931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i="1" dirty="0">
                <a:solidFill>
                  <a:srgbClr val="1B9A38"/>
                </a:solidFill>
                <a:cs typeface="Arial" charset="0"/>
              </a:rPr>
              <a:t>Efficienza</a:t>
            </a:r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03835865-3AE8-4E40-97DB-976272F67B9D}"/>
              </a:ext>
            </a:extLst>
          </p:cNvPr>
          <p:cNvSpPr/>
          <p:nvPr/>
        </p:nvSpPr>
        <p:spPr bwMode="auto">
          <a:xfrm>
            <a:off x="427038" y="2389566"/>
            <a:ext cx="899758" cy="101555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</a:rPr>
              <a:t>Vettore</a:t>
            </a: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</a:rPr>
              <a:t> </a:t>
            </a:r>
            <a:r>
              <a:rPr kumimoji="0" lang="en-GB" sz="12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</a:rPr>
              <a:t>energetico</a:t>
            </a: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</a:rPr>
              <a:t>  </a:t>
            </a:r>
            <a:r>
              <a:rPr kumimoji="0" lang="en-GB" sz="12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</a:rPr>
              <a:t>secondario</a:t>
            </a:r>
            <a:endParaRPr kumimoji="0" lang="en-GB" sz="1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sp>
        <p:nvSpPr>
          <p:cNvPr id="45" name="Rettangolo 44">
            <a:extLst>
              <a:ext uri="{FF2B5EF4-FFF2-40B4-BE49-F238E27FC236}">
                <a16:creationId xmlns:a16="http://schemas.microsoft.com/office/drawing/2014/main" id="{54E047B3-2191-4669-8833-A3463EA8D0AB}"/>
              </a:ext>
            </a:extLst>
          </p:cNvPr>
          <p:cNvSpPr/>
          <p:nvPr/>
        </p:nvSpPr>
        <p:spPr bwMode="auto">
          <a:xfrm>
            <a:off x="1378272" y="2864856"/>
            <a:ext cx="1217079" cy="5479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en-GB" sz="1200" b="1" kern="0" dirty="0" err="1">
                <a:latin typeface="Calibri"/>
              </a:rPr>
              <a:t>Prodotto</a:t>
            </a:r>
            <a:r>
              <a:rPr lang="en-GB" sz="1200" b="1" kern="0" dirty="0">
                <a:latin typeface="Calibri"/>
              </a:rPr>
              <a:t>/</a:t>
            </a:r>
          </a:p>
          <a:p>
            <a:pPr algn="ctr" defTabSz="914400">
              <a:defRPr/>
            </a:pPr>
            <a:r>
              <a:rPr lang="en-GB" sz="1200" b="1" kern="0" dirty="0">
                <a:latin typeface="Calibri"/>
              </a:rPr>
              <a:t>Working hours</a:t>
            </a:r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id="{80CBC533-9131-474C-A361-28DCBD978348}"/>
              </a:ext>
            </a:extLst>
          </p:cNvPr>
          <p:cNvSpPr/>
          <p:nvPr/>
        </p:nvSpPr>
        <p:spPr bwMode="auto">
          <a:xfrm>
            <a:off x="6494914" y="2857176"/>
            <a:ext cx="1217079" cy="5479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en-GB" sz="1200" b="1" kern="0" dirty="0" err="1">
                <a:latin typeface="Calibri"/>
              </a:rPr>
              <a:t>Prodotto</a:t>
            </a:r>
            <a:r>
              <a:rPr lang="en-GB" sz="1200" b="1" kern="0" dirty="0">
                <a:latin typeface="Calibri"/>
              </a:rPr>
              <a:t>/</a:t>
            </a:r>
          </a:p>
          <a:p>
            <a:pPr algn="ctr" defTabSz="914400">
              <a:defRPr/>
            </a:pPr>
            <a:r>
              <a:rPr lang="en-GB" sz="1200" b="1" kern="0" dirty="0">
                <a:latin typeface="Calibri"/>
              </a:rPr>
              <a:t>Working hours</a:t>
            </a:r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39207B79-BA0E-4176-B257-58D004204634}"/>
              </a:ext>
            </a:extLst>
          </p:cNvPr>
          <p:cNvSpPr/>
          <p:nvPr/>
        </p:nvSpPr>
        <p:spPr bwMode="auto">
          <a:xfrm>
            <a:off x="5567471" y="2718760"/>
            <a:ext cx="899758" cy="694045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</a:rPr>
              <a:t>Vettore</a:t>
            </a: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</a:rPr>
              <a:t> </a:t>
            </a:r>
            <a:r>
              <a:rPr kumimoji="0" lang="en-GB" sz="12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</a:rPr>
              <a:t>energetico</a:t>
            </a: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</a:rPr>
              <a:t> </a:t>
            </a:r>
            <a:r>
              <a:rPr kumimoji="0" lang="en-GB" sz="12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</a:rPr>
              <a:t>secondario</a:t>
            </a:r>
            <a:endParaRPr kumimoji="0" lang="en-GB" sz="1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FE5C4BC-EF9A-4222-87FC-E83BAC9423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6827" y="2600383"/>
            <a:ext cx="1097375" cy="80474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7271F9AF-B5ED-4F6B-9136-860C40FB4C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1012" y="2600383"/>
            <a:ext cx="1097375" cy="804742"/>
          </a:xfrm>
          <a:prstGeom prst="rect">
            <a:avLst/>
          </a:prstGeom>
        </p:spPr>
      </p:pic>
      <p:sp>
        <p:nvSpPr>
          <p:cNvPr id="54" name="Sottotitolo 2">
            <a:extLst>
              <a:ext uri="{FF2B5EF4-FFF2-40B4-BE49-F238E27FC236}">
                <a16:creationId xmlns:a16="http://schemas.microsoft.com/office/drawing/2014/main" id="{5FD6830C-F6DE-411C-A592-457EF02B8B8E}"/>
              </a:ext>
            </a:extLst>
          </p:cNvPr>
          <p:cNvSpPr txBox="1">
            <a:spLocks/>
          </p:cNvSpPr>
          <p:nvPr/>
        </p:nvSpPr>
        <p:spPr bwMode="auto">
          <a:xfrm>
            <a:off x="1557221" y="3627282"/>
            <a:ext cx="5940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j-lt"/>
                <a:sym typeface="Wingdings" pitchFamily="2" charset="2"/>
              </a:rPr>
              <a:t>MIGLIORAMENTO DELL’INDICATORE</a:t>
            </a:r>
            <a:r>
              <a:rPr kumimoji="0" lang="en-US" sz="1600" b="1" i="0" u="none" strike="noStrike" kern="0" cap="none" spc="0" normalizeH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j-lt"/>
                <a:sym typeface="Wingdings" pitchFamily="2" charset="2"/>
              </a:rPr>
              <a:t> DI PERFORMANCE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1" name="Freccia a destra 60">
            <a:extLst>
              <a:ext uri="{FF2B5EF4-FFF2-40B4-BE49-F238E27FC236}">
                <a16:creationId xmlns:a16="http://schemas.microsoft.com/office/drawing/2014/main" id="{1349C6DA-7BC3-4EFC-B657-E1696DB14D8B}"/>
              </a:ext>
            </a:extLst>
          </p:cNvPr>
          <p:cNvSpPr/>
          <p:nvPr/>
        </p:nvSpPr>
        <p:spPr bwMode="auto">
          <a:xfrm>
            <a:off x="681815" y="3582775"/>
            <a:ext cx="489201" cy="435781"/>
          </a:xfrm>
          <a:prstGeom prst="rightArrow">
            <a:avLst>
              <a:gd name="adj1" fmla="val 48690"/>
              <a:gd name="adj2" fmla="val 60473"/>
            </a:avLst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62" name="Rettangolo 61">
            <a:extLst>
              <a:ext uri="{FF2B5EF4-FFF2-40B4-BE49-F238E27FC236}">
                <a16:creationId xmlns:a16="http://schemas.microsoft.com/office/drawing/2014/main" id="{89488D04-CE49-4D04-9D4E-1891665CFF1F}"/>
              </a:ext>
            </a:extLst>
          </p:cNvPr>
          <p:cNvSpPr/>
          <p:nvPr/>
        </p:nvSpPr>
        <p:spPr bwMode="auto">
          <a:xfrm>
            <a:off x="7076586" y="3547475"/>
            <a:ext cx="1231539" cy="537556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ENERGIA PRODOTTO</a:t>
            </a:r>
          </a:p>
        </p:txBody>
      </p:sp>
      <p:cxnSp>
        <p:nvCxnSpPr>
          <p:cNvPr id="63" name="Connettore diritto 62">
            <a:extLst>
              <a:ext uri="{FF2B5EF4-FFF2-40B4-BE49-F238E27FC236}">
                <a16:creationId xmlns:a16="http://schemas.microsoft.com/office/drawing/2014/main" id="{4FD5037B-146C-473C-BEB0-C5D17C37690D}"/>
              </a:ext>
            </a:extLst>
          </p:cNvPr>
          <p:cNvCxnSpPr>
            <a:cxnSpLocks/>
          </p:cNvCxnSpPr>
          <p:nvPr/>
        </p:nvCxnSpPr>
        <p:spPr>
          <a:xfrm>
            <a:off x="7178005" y="3816253"/>
            <a:ext cx="1028700" cy="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" name="Rettangolo 5">
            <a:extLst>
              <a:ext uri="{FF2B5EF4-FFF2-40B4-BE49-F238E27FC236}">
                <a16:creationId xmlns:a16="http://schemas.microsoft.com/office/drawing/2014/main" id="{6FF455F2-FAB9-4EE9-867B-B56D7AA043A5}"/>
              </a:ext>
            </a:extLst>
          </p:cNvPr>
          <p:cNvSpPr/>
          <p:nvPr/>
        </p:nvSpPr>
        <p:spPr>
          <a:xfrm>
            <a:off x="819707" y="4088822"/>
            <a:ext cx="74154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>
                <a:solidFill>
                  <a:schemeClr val="bg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A parità di unità di prodotto la riduzione di consumo al punto di utilizzo ottimizza il volume di vettore energetico secondario necessario all’attività.</a:t>
            </a:r>
          </a:p>
        </p:txBody>
      </p: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5B5EF558-F5B4-414A-A2DD-26F227ED856C}"/>
              </a:ext>
            </a:extLst>
          </p:cNvPr>
          <p:cNvGrpSpPr/>
          <p:nvPr/>
        </p:nvGrpSpPr>
        <p:grpSpPr>
          <a:xfrm>
            <a:off x="8298444" y="2217145"/>
            <a:ext cx="364363" cy="346755"/>
            <a:chOff x="6084888" y="1784350"/>
            <a:chExt cx="4697412" cy="4470400"/>
          </a:xfrm>
          <a:noFill/>
        </p:grpSpPr>
        <p:grpSp>
          <p:nvGrpSpPr>
            <p:cNvPr id="32" name="Group 128">
              <a:extLst>
                <a:ext uri="{FF2B5EF4-FFF2-40B4-BE49-F238E27FC236}">
                  <a16:creationId xmlns:a16="http://schemas.microsoft.com/office/drawing/2014/main" id="{DD584099-3D69-464F-99DA-7AF32BDB11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01025" y="3819525"/>
              <a:ext cx="2581275" cy="2435225"/>
              <a:chOff x="8201025" y="3819525"/>
              <a:chExt cx="2581275" cy="2435225"/>
            </a:xfrm>
            <a:grpFill/>
          </p:grpSpPr>
          <p:sp>
            <p:nvSpPr>
              <p:cNvPr id="40" name="Freeform 6">
                <a:extLst>
                  <a:ext uri="{FF2B5EF4-FFF2-40B4-BE49-F238E27FC236}">
                    <a16:creationId xmlns:a16="http://schemas.microsoft.com/office/drawing/2014/main" id="{14EA49EB-A51F-499A-B91F-5176E0A475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4350" y="3819525"/>
                <a:ext cx="1377950" cy="2211387"/>
              </a:xfrm>
              <a:custGeom>
                <a:avLst/>
                <a:gdLst>
                  <a:gd name="T0" fmla="*/ 639491 w 362"/>
                  <a:gd name="T1" fmla="*/ 2211387 h 580"/>
                  <a:gd name="T2" fmla="*/ 597619 w 362"/>
                  <a:gd name="T3" fmla="*/ 1429776 h 580"/>
                  <a:gd name="T4" fmla="*/ 0 w 362"/>
                  <a:gd name="T5" fmla="*/ 392712 h 580"/>
                  <a:gd name="T6" fmla="*/ 681362 w 362"/>
                  <a:gd name="T7" fmla="*/ 0 h 580"/>
                  <a:gd name="T8" fmla="*/ 1271368 w 362"/>
                  <a:gd name="T9" fmla="*/ 1021813 h 580"/>
                  <a:gd name="T10" fmla="*/ 1377950 w 362"/>
                  <a:gd name="T11" fmla="*/ 1418338 h 580"/>
                  <a:gd name="T12" fmla="*/ 1271368 w 362"/>
                  <a:gd name="T13" fmla="*/ 1818675 h 580"/>
                  <a:gd name="T14" fmla="*/ 639491 w 362"/>
                  <a:gd name="T15" fmla="*/ 2211387 h 58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62" h="580">
                    <a:moveTo>
                      <a:pt x="168" y="580"/>
                    </a:moveTo>
                    <a:cubicBezTo>
                      <a:pt x="236" y="494"/>
                      <a:pt x="195" y="441"/>
                      <a:pt x="157" y="375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334" y="268"/>
                      <a:pt x="334" y="268"/>
                      <a:pt x="334" y="268"/>
                    </a:cubicBezTo>
                    <a:cubicBezTo>
                      <a:pt x="352" y="300"/>
                      <a:pt x="362" y="336"/>
                      <a:pt x="362" y="372"/>
                    </a:cubicBezTo>
                    <a:cubicBezTo>
                      <a:pt x="362" y="408"/>
                      <a:pt x="352" y="444"/>
                      <a:pt x="334" y="477"/>
                    </a:cubicBezTo>
                    <a:cubicBezTo>
                      <a:pt x="299" y="537"/>
                      <a:pt x="237" y="575"/>
                      <a:pt x="168" y="58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8" name="Freeform 7">
                <a:extLst>
                  <a:ext uri="{FF2B5EF4-FFF2-40B4-BE49-F238E27FC236}">
                    <a16:creationId xmlns:a16="http://schemas.microsoft.com/office/drawing/2014/main" id="{9EF3E5C6-566E-47D7-8D04-242637ABE0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1025" y="4997450"/>
                <a:ext cx="1965325" cy="1257300"/>
              </a:xfrm>
              <a:custGeom>
                <a:avLst/>
                <a:gdLst>
                  <a:gd name="T0" fmla="*/ 1721564 w 516"/>
                  <a:gd name="T1" fmla="*/ 1036320 h 330"/>
                  <a:gd name="T2" fmla="*/ 1767269 w 516"/>
                  <a:gd name="T3" fmla="*/ 975360 h 330"/>
                  <a:gd name="T4" fmla="*/ 1755843 w 516"/>
                  <a:gd name="T5" fmla="*/ 358140 h 330"/>
                  <a:gd name="T6" fmla="*/ 1691094 w 516"/>
                  <a:gd name="T7" fmla="*/ 251460 h 330"/>
                  <a:gd name="T8" fmla="*/ 609403 w 516"/>
                  <a:gd name="T9" fmla="*/ 251460 h 330"/>
                  <a:gd name="T10" fmla="*/ 609403 w 516"/>
                  <a:gd name="T11" fmla="*/ 0 h 330"/>
                  <a:gd name="T12" fmla="*/ 0 w 516"/>
                  <a:gd name="T13" fmla="*/ 643890 h 330"/>
                  <a:gd name="T14" fmla="*/ 609403 w 516"/>
                  <a:gd name="T15" fmla="*/ 1257300 h 330"/>
                  <a:gd name="T16" fmla="*/ 609403 w 516"/>
                  <a:gd name="T17" fmla="*/ 1036320 h 330"/>
                  <a:gd name="T18" fmla="*/ 1721564 w 516"/>
                  <a:gd name="T19" fmla="*/ 1036320 h 3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16" h="330">
                    <a:moveTo>
                      <a:pt x="452" y="272"/>
                    </a:moveTo>
                    <a:cubicBezTo>
                      <a:pt x="464" y="256"/>
                      <a:pt x="464" y="256"/>
                      <a:pt x="464" y="256"/>
                    </a:cubicBezTo>
                    <a:cubicBezTo>
                      <a:pt x="516" y="189"/>
                      <a:pt x="494" y="151"/>
                      <a:pt x="461" y="94"/>
                    </a:cubicBezTo>
                    <a:cubicBezTo>
                      <a:pt x="460" y="93"/>
                      <a:pt x="454" y="82"/>
                      <a:pt x="444" y="66"/>
                    </a:cubicBezTo>
                    <a:cubicBezTo>
                      <a:pt x="160" y="66"/>
                      <a:pt x="160" y="66"/>
                      <a:pt x="160" y="66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160" y="330"/>
                      <a:pt x="160" y="330"/>
                      <a:pt x="160" y="330"/>
                    </a:cubicBezTo>
                    <a:cubicBezTo>
                      <a:pt x="160" y="272"/>
                      <a:pt x="160" y="272"/>
                      <a:pt x="160" y="272"/>
                    </a:cubicBezTo>
                    <a:lnTo>
                      <a:pt x="452" y="27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33" name="Group 127">
              <a:extLst>
                <a:ext uri="{FF2B5EF4-FFF2-40B4-BE49-F238E27FC236}">
                  <a16:creationId xmlns:a16="http://schemas.microsoft.com/office/drawing/2014/main" id="{A3A3FDBF-7B1D-4C25-BFDE-EE4DB1B28D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84888" y="3500438"/>
              <a:ext cx="2009775" cy="2544762"/>
              <a:chOff x="6084888" y="3500438"/>
              <a:chExt cx="2009775" cy="2544762"/>
            </a:xfrm>
            <a:grpFill/>
          </p:grpSpPr>
          <p:sp>
            <p:nvSpPr>
              <p:cNvPr id="37" name="Freeform 8">
                <a:extLst>
                  <a:ext uri="{FF2B5EF4-FFF2-40B4-BE49-F238E27FC236}">
                    <a16:creationId xmlns:a16="http://schemas.microsoft.com/office/drawing/2014/main" id="{5DEA9E98-C447-4A83-983B-60C8554EE5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4888" y="4902200"/>
                <a:ext cx="2009775" cy="1143000"/>
              </a:xfrm>
              <a:custGeom>
                <a:avLst/>
                <a:gdLst>
                  <a:gd name="T0" fmla="*/ 114192 w 528"/>
                  <a:gd name="T1" fmla="*/ 0 h 300"/>
                  <a:gd name="T2" fmla="*/ 814568 w 528"/>
                  <a:gd name="T3" fmla="*/ 354330 h 300"/>
                  <a:gd name="T4" fmla="*/ 2009775 w 528"/>
                  <a:gd name="T5" fmla="*/ 354330 h 300"/>
                  <a:gd name="T6" fmla="*/ 2009775 w 528"/>
                  <a:gd name="T7" fmla="*/ 1143000 h 300"/>
                  <a:gd name="T8" fmla="*/ 829793 w 528"/>
                  <a:gd name="T9" fmla="*/ 1143000 h 300"/>
                  <a:gd name="T10" fmla="*/ 430122 w 528"/>
                  <a:gd name="T11" fmla="*/ 1036320 h 300"/>
                  <a:gd name="T12" fmla="*/ 140837 w 528"/>
                  <a:gd name="T13" fmla="*/ 742950 h 300"/>
                  <a:gd name="T14" fmla="*/ 114192 w 528"/>
                  <a:gd name="T15" fmla="*/ 0 h 3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28" h="300">
                    <a:moveTo>
                      <a:pt x="30" y="0"/>
                    </a:moveTo>
                    <a:cubicBezTo>
                      <a:pt x="71" y="102"/>
                      <a:pt x="138" y="93"/>
                      <a:pt x="214" y="93"/>
                    </a:cubicBezTo>
                    <a:cubicBezTo>
                      <a:pt x="528" y="93"/>
                      <a:pt x="528" y="93"/>
                      <a:pt x="528" y="93"/>
                    </a:cubicBezTo>
                    <a:cubicBezTo>
                      <a:pt x="528" y="300"/>
                      <a:pt x="528" y="300"/>
                      <a:pt x="528" y="300"/>
                    </a:cubicBezTo>
                    <a:cubicBezTo>
                      <a:pt x="218" y="300"/>
                      <a:pt x="218" y="300"/>
                      <a:pt x="218" y="300"/>
                    </a:cubicBezTo>
                    <a:cubicBezTo>
                      <a:pt x="180" y="300"/>
                      <a:pt x="145" y="290"/>
                      <a:pt x="113" y="272"/>
                    </a:cubicBezTo>
                    <a:cubicBezTo>
                      <a:pt x="82" y="254"/>
                      <a:pt x="56" y="228"/>
                      <a:pt x="37" y="195"/>
                    </a:cubicBezTo>
                    <a:cubicBezTo>
                      <a:pt x="2" y="135"/>
                      <a:pt x="0" y="62"/>
                      <a:pt x="3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9" name="Freeform 9">
                <a:extLst>
                  <a:ext uri="{FF2B5EF4-FFF2-40B4-BE49-F238E27FC236}">
                    <a16:creationId xmlns:a16="http://schemas.microsoft.com/office/drawing/2014/main" id="{648FA70C-0681-4EE5-BF64-6726076CF6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9513" y="3500438"/>
                <a:ext cx="1450975" cy="1665287"/>
              </a:xfrm>
              <a:custGeom>
                <a:avLst/>
                <a:gdLst>
                  <a:gd name="T0" fmla="*/ 0 w 381"/>
                  <a:gd name="T1" fmla="*/ 1295647 h 437"/>
                  <a:gd name="T2" fmla="*/ 26658 w 381"/>
                  <a:gd name="T3" fmla="*/ 1368050 h 437"/>
                  <a:gd name="T4" fmla="*/ 533167 w 381"/>
                  <a:gd name="T5" fmla="*/ 1665287 h 437"/>
                  <a:gd name="T6" fmla="*/ 693117 w 381"/>
                  <a:gd name="T7" fmla="*/ 1665287 h 437"/>
                  <a:gd name="T8" fmla="*/ 1233900 w 381"/>
                  <a:gd name="T9" fmla="*/ 724038 h 437"/>
                  <a:gd name="T10" fmla="*/ 1450975 w 381"/>
                  <a:gd name="T11" fmla="*/ 849792 h 437"/>
                  <a:gd name="T12" fmla="*/ 1195817 w 381"/>
                  <a:gd name="T13" fmla="*/ 0 h 437"/>
                  <a:gd name="T14" fmla="*/ 361792 w 381"/>
                  <a:gd name="T15" fmla="*/ 221022 h 437"/>
                  <a:gd name="T16" fmla="*/ 556017 w 381"/>
                  <a:gd name="T17" fmla="*/ 331533 h 437"/>
                  <a:gd name="T18" fmla="*/ 0 w 381"/>
                  <a:gd name="T19" fmla="*/ 1295647 h 43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81" h="437">
                    <a:moveTo>
                      <a:pt x="0" y="340"/>
                    </a:moveTo>
                    <a:cubicBezTo>
                      <a:pt x="7" y="359"/>
                      <a:pt x="7" y="359"/>
                      <a:pt x="7" y="359"/>
                    </a:cubicBezTo>
                    <a:cubicBezTo>
                      <a:pt x="37" y="433"/>
                      <a:pt x="77" y="437"/>
                      <a:pt x="140" y="437"/>
                    </a:cubicBezTo>
                    <a:cubicBezTo>
                      <a:pt x="182" y="437"/>
                      <a:pt x="182" y="437"/>
                      <a:pt x="182" y="437"/>
                    </a:cubicBezTo>
                    <a:cubicBezTo>
                      <a:pt x="324" y="190"/>
                      <a:pt x="324" y="190"/>
                      <a:pt x="324" y="190"/>
                    </a:cubicBezTo>
                    <a:cubicBezTo>
                      <a:pt x="381" y="223"/>
                      <a:pt x="381" y="223"/>
                      <a:pt x="381" y="223"/>
                    </a:cubicBezTo>
                    <a:cubicBezTo>
                      <a:pt x="314" y="0"/>
                      <a:pt x="314" y="0"/>
                      <a:pt x="314" y="0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146" y="87"/>
                      <a:pt x="146" y="87"/>
                      <a:pt x="146" y="87"/>
                    </a:cubicBezTo>
                    <a:lnTo>
                      <a:pt x="0" y="34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34" name="Group 30">
              <a:extLst>
                <a:ext uri="{FF2B5EF4-FFF2-40B4-BE49-F238E27FC236}">
                  <a16:creationId xmlns:a16="http://schemas.microsoft.com/office/drawing/2014/main" id="{6B578560-DE76-4AE4-BB3B-56C4BE285C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61213" y="1784350"/>
              <a:ext cx="2746375" cy="2143125"/>
              <a:chOff x="7161213" y="1784350"/>
              <a:chExt cx="2746375" cy="2143125"/>
            </a:xfrm>
            <a:grpFill/>
          </p:grpSpPr>
          <p:sp>
            <p:nvSpPr>
              <p:cNvPr id="35" name="Freeform 10">
                <a:extLst>
                  <a:ext uri="{FF2B5EF4-FFF2-40B4-BE49-F238E27FC236}">
                    <a16:creationId xmlns:a16="http://schemas.microsoft.com/office/drawing/2014/main" id="{57AFB96B-1C8E-4689-B7EE-7AF7A2DF2B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1213" y="1784350"/>
                <a:ext cx="1938338" cy="1814512"/>
              </a:xfrm>
              <a:custGeom>
                <a:avLst/>
                <a:gdLst>
                  <a:gd name="T0" fmla="*/ 1938338 w 509"/>
                  <a:gd name="T1" fmla="*/ 346892 h 476"/>
                  <a:gd name="T2" fmla="*/ 1279532 w 509"/>
                  <a:gd name="T3" fmla="*/ 777648 h 476"/>
                  <a:gd name="T4" fmla="*/ 681655 w 509"/>
                  <a:gd name="T5" fmla="*/ 1814512 h 476"/>
                  <a:gd name="T6" fmla="*/ 0 w 509"/>
                  <a:gd name="T7" fmla="*/ 1421876 h 476"/>
                  <a:gd name="T8" fmla="*/ 590260 w 509"/>
                  <a:gd name="T9" fmla="*/ 396448 h 476"/>
                  <a:gd name="T10" fmla="*/ 883486 w 509"/>
                  <a:gd name="T11" fmla="*/ 106736 h 476"/>
                  <a:gd name="T12" fmla="*/ 1279532 w 509"/>
                  <a:gd name="T13" fmla="*/ 0 h 476"/>
                  <a:gd name="T14" fmla="*/ 1938338 w 509"/>
                  <a:gd name="T15" fmla="*/ 346892 h 4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09" h="476">
                    <a:moveTo>
                      <a:pt x="509" y="91"/>
                    </a:moveTo>
                    <a:cubicBezTo>
                      <a:pt x="400" y="76"/>
                      <a:pt x="374" y="138"/>
                      <a:pt x="336" y="204"/>
                    </a:cubicBezTo>
                    <a:cubicBezTo>
                      <a:pt x="179" y="476"/>
                      <a:pt x="179" y="476"/>
                      <a:pt x="179" y="476"/>
                    </a:cubicBezTo>
                    <a:cubicBezTo>
                      <a:pt x="0" y="373"/>
                      <a:pt x="0" y="373"/>
                      <a:pt x="0" y="373"/>
                    </a:cubicBezTo>
                    <a:cubicBezTo>
                      <a:pt x="155" y="104"/>
                      <a:pt x="155" y="104"/>
                      <a:pt x="155" y="104"/>
                    </a:cubicBezTo>
                    <a:cubicBezTo>
                      <a:pt x="174" y="72"/>
                      <a:pt x="200" y="46"/>
                      <a:pt x="232" y="28"/>
                    </a:cubicBezTo>
                    <a:cubicBezTo>
                      <a:pt x="263" y="10"/>
                      <a:pt x="299" y="0"/>
                      <a:pt x="336" y="0"/>
                    </a:cubicBezTo>
                    <a:cubicBezTo>
                      <a:pt x="405" y="0"/>
                      <a:pt x="470" y="34"/>
                      <a:pt x="509" y="9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6" name="Freeform 11">
                <a:extLst>
                  <a:ext uri="{FF2B5EF4-FFF2-40B4-BE49-F238E27FC236}">
                    <a16:creationId xmlns:a16="http://schemas.microsoft.com/office/drawing/2014/main" id="{1CB156A4-85D2-4AF5-B9B1-5466533EC4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94713" y="2219325"/>
                <a:ext cx="1412875" cy="1708150"/>
              </a:xfrm>
              <a:custGeom>
                <a:avLst/>
                <a:gdLst>
                  <a:gd name="T0" fmla="*/ 1222461 w 371"/>
                  <a:gd name="T1" fmla="*/ 983711 h 448"/>
                  <a:gd name="T2" fmla="*/ 666450 w 371"/>
                  <a:gd name="T3" fmla="*/ 19064 h 448"/>
                  <a:gd name="T4" fmla="*/ 590285 w 371"/>
                  <a:gd name="T5" fmla="*/ 7626 h 448"/>
                  <a:gd name="T6" fmla="*/ 487461 w 371"/>
                  <a:gd name="T7" fmla="*/ 0 h 448"/>
                  <a:gd name="T8" fmla="*/ 60933 w 371"/>
                  <a:gd name="T9" fmla="*/ 331717 h 448"/>
                  <a:gd name="T10" fmla="*/ 0 w 371"/>
                  <a:gd name="T11" fmla="*/ 438476 h 448"/>
                  <a:gd name="T12" fmla="*/ 544585 w 371"/>
                  <a:gd name="T13" fmla="*/ 1376433 h 448"/>
                  <a:gd name="T14" fmla="*/ 323705 w 371"/>
                  <a:gd name="T15" fmla="*/ 1502257 h 448"/>
                  <a:gd name="T16" fmla="*/ 1188186 w 371"/>
                  <a:gd name="T17" fmla="*/ 1708150 h 448"/>
                  <a:gd name="T18" fmla="*/ 1412875 w 371"/>
                  <a:gd name="T19" fmla="*/ 873139 h 448"/>
                  <a:gd name="T20" fmla="*/ 1222461 w 371"/>
                  <a:gd name="T21" fmla="*/ 983711 h 4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1" h="448">
                    <a:moveTo>
                      <a:pt x="321" y="258"/>
                    </a:moveTo>
                    <a:cubicBezTo>
                      <a:pt x="175" y="5"/>
                      <a:pt x="175" y="5"/>
                      <a:pt x="175" y="5"/>
                    </a:cubicBezTo>
                    <a:cubicBezTo>
                      <a:pt x="155" y="2"/>
                      <a:pt x="155" y="2"/>
                      <a:pt x="155" y="2"/>
                    </a:cubicBezTo>
                    <a:cubicBezTo>
                      <a:pt x="145" y="1"/>
                      <a:pt x="136" y="0"/>
                      <a:pt x="128" y="0"/>
                    </a:cubicBezTo>
                    <a:cubicBezTo>
                      <a:pt x="66" y="0"/>
                      <a:pt x="46" y="35"/>
                      <a:pt x="16" y="87"/>
                    </a:cubicBezTo>
                    <a:cubicBezTo>
                      <a:pt x="16" y="88"/>
                      <a:pt x="10" y="98"/>
                      <a:pt x="0" y="115"/>
                    </a:cubicBezTo>
                    <a:cubicBezTo>
                      <a:pt x="143" y="361"/>
                      <a:pt x="143" y="361"/>
                      <a:pt x="143" y="361"/>
                    </a:cubicBezTo>
                    <a:cubicBezTo>
                      <a:pt x="85" y="394"/>
                      <a:pt x="85" y="394"/>
                      <a:pt x="85" y="394"/>
                    </a:cubicBezTo>
                    <a:cubicBezTo>
                      <a:pt x="312" y="448"/>
                      <a:pt x="312" y="448"/>
                      <a:pt x="312" y="448"/>
                    </a:cubicBezTo>
                    <a:cubicBezTo>
                      <a:pt x="371" y="229"/>
                      <a:pt x="371" y="229"/>
                      <a:pt x="371" y="229"/>
                    </a:cubicBezTo>
                    <a:lnTo>
                      <a:pt x="321" y="258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49" name="Group 201">
            <a:extLst>
              <a:ext uri="{FF2B5EF4-FFF2-40B4-BE49-F238E27FC236}">
                <a16:creationId xmlns:a16="http://schemas.microsoft.com/office/drawing/2014/main" id="{E4B431B6-8A7F-420B-B9FA-5703202B4660}"/>
              </a:ext>
            </a:extLst>
          </p:cNvPr>
          <p:cNvGrpSpPr>
            <a:grpSpLocks/>
          </p:cNvGrpSpPr>
          <p:nvPr/>
        </p:nvGrpSpPr>
        <p:grpSpPr bwMode="auto">
          <a:xfrm>
            <a:off x="8340328" y="1739548"/>
            <a:ext cx="324581" cy="366970"/>
            <a:chOff x="727075" y="3759200"/>
            <a:chExt cx="425451" cy="481013"/>
          </a:xfrm>
          <a:noFill/>
        </p:grpSpPr>
        <p:sp>
          <p:nvSpPr>
            <p:cNvPr id="50" name="Rectangle 142">
              <a:extLst>
                <a:ext uri="{FF2B5EF4-FFF2-40B4-BE49-F238E27FC236}">
                  <a16:creationId xmlns:a16="http://schemas.microsoft.com/office/drawing/2014/main" id="{C80427D1-3905-40AC-A09A-344CE8929A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4264" y="3892550"/>
              <a:ext cx="68262" cy="114300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51" name="Rectangle 143">
              <a:extLst>
                <a:ext uri="{FF2B5EF4-FFF2-40B4-BE49-F238E27FC236}">
                  <a16:creationId xmlns:a16="http://schemas.microsoft.com/office/drawing/2014/main" id="{12843A6D-6A9E-42CC-8551-F18659B03B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425" y="3840163"/>
              <a:ext cx="152400" cy="4127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52" name="Freeform 144">
              <a:extLst>
                <a:ext uri="{FF2B5EF4-FFF2-40B4-BE49-F238E27FC236}">
                  <a16:creationId xmlns:a16="http://schemas.microsoft.com/office/drawing/2014/main" id="{3F68990D-7318-468C-923A-1C984676BD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325" y="3759200"/>
              <a:ext cx="114300" cy="61913"/>
            </a:xfrm>
            <a:custGeom>
              <a:avLst/>
              <a:gdLst>
                <a:gd name="T0" fmla="*/ 435483000 w 30"/>
                <a:gd name="T1" fmla="*/ 119790046 h 16"/>
                <a:gd name="T2" fmla="*/ 116128800 w 30"/>
                <a:gd name="T3" fmla="*/ 239576223 h 16"/>
                <a:gd name="T4" fmla="*/ 0 w 30"/>
                <a:gd name="T5" fmla="*/ 119790046 h 16"/>
                <a:gd name="T6" fmla="*/ 116128800 w 30"/>
                <a:gd name="T7" fmla="*/ 0 h 16"/>
                <a:gd name="T8" fmla="*/ 435483000 w 30"/>
                <a:gd name="T9" fmla="*/ 11979004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16">
                  <a:moveTo>
                    <a:pt x="30" y="8"/>
                  </a:moveTo>
                  <a:cubicBezTo>
                    <a:pt x="30" y="8"/>
                    <a:pt x="12" y="16"/>
                    <a:pt x="8" y="16"/>
                  </a:cubicBezTo>
                  <a:cubicBezTo>
                    <a:pt x="4" y="16"/>
                    <a:pt x="0" y="13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" y="0"/>
                    <a:pt x="30" y="8"/>
                    <a:pt x="30" y="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3" name="Freeform 145">
              <a:extLst>
                <a:ext uri="{FF2B5EF4-FFF2-40B4-BE49-F238E27FC236}">
                  <a16:creationId xmlns:a16="http://schemas.microsoft.com/office/drawing/2014/main" id="{0216F391-BCA2-45C5-A337-64E40DDB63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625" y="3759200"/>
              <a:ext cx="109538" cy="61913"/>
            </a:xfrm>
            <a:custGeom>
              <a:avLst/>
              <a:gdLst>
                <a:gd name="T0" fmla="*/ 0 w 29"/>
                <a:gd name="T1" fmla="*/ 119790046 h 16"/>
                <a:gd name="T2" fmla="*/ 299609093 w 29"/>
                <a:gd name="T3" fmla="*/ 239576223 h 16"/>
                <a:gd name="T4" fmla="*/ 413743912 w 29"/>
                <a:gd name="T5" fmla="*/ 119790046 h 16"/>
                <a:gd name="T6" fmla="*/ 299609093 w 29"/>
                <a:gd name="T7" fmla="*/ 0 h 16"/>
                <a:gd name="T8" fmla="*/ 0 w 29"/>
                <a:gd name="T9" fmla="*/ 11979004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" h="16">
                  <a:moveTo>
                    <a:pt x="0" y="8"/>
                  </a:moveTo>
                  <a:cubicBezTo>
                    <a:pt x="0" y="8"/>
                    <a:pt x="17" y="16"/>
                    <a:pt x="21" y="16"/>
                  </a:cubicBezTo>
                  <a:cubicBezTo>
                    <a:pt x="26" y="16"/>
                    <a:pt x="29" y="13"/>
                    <a:pt x="29" y="8"/>
                  </a:cubicBezTo>
                  <a:cubicBezTo>
                    <a:pt x="29" y="4"/>
                    <a:pt x="26" y="0"/>
                    <a:pt x="21" y="0"/>
                  </a:cubicBezTo>
                  <a:cubicBezTo>
                    <a:pt x="17" y="0"/>
                    <a:pt x="0" y="8"/>
                    <a:pt x="0" y="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5" name="Oval 146">
              <a:extLst>
                <a:ext uri="{FF2B5EF4-FFF2-40B4-BE49-F238E27FC236}">
                  <a16:creationId xmlns:a16="http://schemas.microsoft.com/office/drawing/2014/main" id="{212F5C61-340F-4842-8EA1-591CB52630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813" y="3767138"/>
              <a:ext cx="49213" cy="49213"/>
            </a:xfrm>
            <a:prstGeom prst="ellipse">
              <a:avLst/>
            </a:prstGeom>
            <a:solidFill>
              <a:schemeClr val="accent6"/>
            </a:solidFill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56" name="Rectangle 147">
              <a:extLst>
                <a:ext uri="{FF2B5EF4-FFF2-40B4-BE49-F238E27FC236}">
                  <a16:creationId xmlns:a16="http://schemas.microsoft.com/office/drawing/2014/main" id="{24229E32-90CC-4CF8-859B-F5E82DDC99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688" y="3790950"/>
              <a:ext cx="19050" cy="38100"/>
            </a:xfrm>
            <a:prstGeom prst="rect">
              <a:avLst/>
            </a:prstGeom>
            <a:solidFill>
              <a:schemeClr val="accent6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57" name="Rectangle 148">
              <a:extLst>
                <a:ext uri="{FF2B5EF4-FFF2-40B4-BE49-F238E27FC236}">
                  <a16:creationId xmlns:a16="http://schemas.microsoft.com/office/drawing/2014/main" id="{A49330D8-D46A-407D-A1B6-FC7199E953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250" y="4033838"/>
              <a:ext cx="92075" cy="3492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58" name="Freeform 149">
              <a:extLst>
                <a:ext uri="{FF2B5EF4-FFF2-40B4-BE49-F238E27FC236}">
                  <a16:creationId xmlns:a16="http://schemas.microsoft.com/office/drawing/2014/main" id="{A5278C76-DD02-4633-AEC1-BAB0D5933B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3" y="3916363"/>
              <a:ext cx="103187" cy="106362"/>
            </a:xfrm>
            <a:custGeom>
              <a:avLst/>
              <a:gdLst>
                <a:gd name="T0" fmla="*/ 91723 w 27"/>
                <a:gd name="T1" fmla="*/ 45584 h 28"/>
                <a:gd name="T2" fmla="*/ 103188 w 27"/>
                <a:gd name="T3" fmla="*/ 0 h 28"/>
                <a:gd name="T4" fmla="*/ 61148 w 27"/>
                <a:gd name="T5" fmla="*/ 0 h 28"/>
                <a:gd name="T6" fmla="*/ 0 w 27"/>
                <a:gd name="T7" fmla="*/ 60779 h 28"/>
                <a:gd name="T8" fmla="*/ 0 w 27"/>
                <a:gd name="T9" fmla="*/ 106363 h 28"/>
                <a:gd name="T10" fmla="*/ 68792 w 27"/>
                <a:gd name="T11" fmla="*/ 106363 h 28"/>
                <a:gd name="T12" fmla="*/ 68792 w 27"/>
                <a:gd name="T13" fmla="*/ 91168 h 28"/>
                <a:gd name="T14" fmla="*/ 91723 w 27"/>
                <a:gd name="T15" fmla="*/ 68376 h 28"/>
                <a:gd name="T16" fmla="*/ 95544 w 27"/>
                <a:gd name="T17" fmla="*/ 68376 h 28"/>
                <a:gd name="T18" fmla="*/ 91723 w 27"/>
                <a:gd name="T19" fmla="*/ 45584 h 2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" h="28">
                  <a:moveTo>
                    <a:pt x="24" y="12"/>
                  </a:moveTo>
                  <a:cubicBezTo>
                    <a:pt x="24" y="8"/>
                    <a:pt x="25" y="4"/>
                    <a:pt x="2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0"/>
                    <a:pt x="21" y="18"/>
                    <a:pt x="24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4" y="16"/>
                    <a:pt x="24" y="14"/>
                    <a:pt x="24" y="12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9" name="Freeform 150">
              <a:extLst>
                <a:ext uri="{FF2B5EF4-FFF2-40B4-BE49-F238E27FC236}">
                  <a16:creationId xmlns:a16="http://schemas.microsoft.com/office/drawing/2014/main" id="{FC455E1E-3D81-4DFA-AF17-F2AC1C4C9E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876" y="3916363"/>
              <a:ext cx="38100" cy="68262"/>
            </a:xfrm>
            <a:custGeom>
              <a:avLst/>
              <a:gdLst>
                <a:gd name="T0" fmla="*/ 0 w 10"/>
                <a:gd name="T1" fmla="*/ 0 h 18"/>
                <a:gd name="T2" fmla="*/ 7620 w 10"/>
                <a:gd name="T3" fmla="*/ 45509 h 18"/>
                <a:gd name="T4" fmla="*/ 7620 w 10"/>
                <a:gd name="T5" fmla="*/ 68263 h 18"/>
                <a:gd name="T6" fmla="*/ 38100 w 10"/>
                <a:gd name="T7" fmla="*/ 68263 h 18"/>
                <a:gd name="T8" fmla="*/ 38100 w 10"/>
                <a:gd name="T9" fmla="*/ 0 h 18"/>
                <a:gd name="T10" fmla="*/ 0 w 10"/>
                <a:gd name="T11" fmla="*/ 0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" h="18">
                  <a:moveTo>
                    <a:pt x="0" y="0"/>
                  </a:moveTo>
                  <a:cubicBezTo>
                    <a:pt x="1" y="4"/>
                    <a:pt x="2" y="8"/>
                    <a:pt x="2" y="12"/>
                  </a:cubicBezTo>
                  <a:cubicBezTo>
                    <a:pt x="2" y="14"/>
                    <a:pt x="2" y="16"/>
                    <a:pt x="2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0" name="Freeform 151">
              <a:extLst>
                <a:ext uri="{FF2B5EF4-FFF2-40B4-BE49-F238E27FC236}">
                  <a16:creationId xmlns:a16="http://schemas.microsoft.com/office/drawing/2014/main" id="{55FD8B3C-CBA6-407D-900F-4A79AA5131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550" y="3892550"/>
              <a:ext cx="182563" cy="138113"/>
            </a:xfrm>
            <a:custGeom>
              <a:avLst/>
              <a:gdLst>
                <a:gd name="T0" fmla="*/ 182563 w 48"/>
                <a:gd name="T1" fmla="*/ 69057 h 36"/>
                <a:gd name="T2" fmla="*/ 148332 w 48"/>
                <a:gd name="T3" fmla="*/ 0 h 36"/>
                <a:gd name="T4" fmla="*/ 34231 w 48"/>
                <a:gd name="T5" fmla="*/ 0 h 36"/>
                <a:gd name="T6" fmla="*/ 0 w 48"/>
                <a:gd name="T7" fmla="*/ 69057 h 36"/>
                <a:gd name="T8" fmla="*/ 34231 w 48"/>
                <a:gd name="T9" fmla="*/ 138113 h 36"/>
                <a:gd name="T10" fmla="*/ 152136 w 48"/>
                <a:gd name="T11" fmla="*/ 138113 h 36"/>
                <a:gd name="T12" fmla="*/ 182563 w 48"/>
                <a:gd name="T13" fmla="*/ 69057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36">
                  <a:moveTo>
                    <a:pt x="48" y="18"/>
                  </a:moveTo>
                  <a:cubicBezTo>
                    <a:pt x="48" y="11"/>
                    <a:pt x="44" y="4"/>
                    <a:pt x="3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4"/>
                    <a:pt x="0" y="11"/>
                    <a:pt x="0" y="18"/>
                  </a:cubicBezTo>
                  <a:cubicBezTo>
                    <a:pt x="0" y="25"/>
                    <a:pt x="4" y="32"/>
                    <a:pt x="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5" y="32"/>
                    <a:pt x="48" y="25"/>
                    <a:pt x="48" y="1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4" name="Freeform 152">
              <a:extLst>
                <a:ext uri="{FF2B5EF4-FFF2-40B4-BE49-F238E27FC236}">
                  <a16:creationId xmlns:a16="http://schemas.microsoft.com/office/drawing/2014/main" id="{0068DCAA-2726-47AE-935A-15F8113BF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075" y="4090988"/>
              <a:ext cx="95250" cy="149225"/>
            </a:xfrm>
            <a:custGeom>
              <a:avLst/>
              <a:gdLst>
                <a:gd name="T0" fmla="*/ 0 w 25"/>
                <a:gd name="T1" fmla="*/ 103310 h 39"/>
                <a:gd name="T2" fmla="*/ 49530 w 25"/>
                <a:gd name="T3" fmla="*/ 149225 h 39"/>
                <a:gd name="T4" fmla="*/ 95250 w 25"/>
                <a:gd name="T5" fmla="*/ 103310 h 39"/>
                <a:gd name="T6" fmla="*/ 53340 w 25"/>
                <a:gd name="T7" fmla="*/ 0 h 39"/>
                <a:gd name="T8" fmla="*/ 45720 w 25"/>
                <a:gd name="T9" fmla="*/ 0 h 39"/>
                <a:gd name="T10" fmla="*/ 0 w 25"/>
                <a:gd name="T11" fmla="*/ 103310 h 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39">
                  <a:moveTo>
                    <a:pt x="0" y="27"/>
                  </a:moveTo>
                  <a:cubicBezTo>
                    <a:pt x="0" y="34"/>
                    <a:pt x="6" y="39"/>
                    <a:pt x="13" y="39"/>
                  </a:cubicBezTo>
                  <a:cubicBezTo>
                    <a:pt x="20" y="39"/>
                    <a:pt x="25" y="34"/>
                    <a:pt x="25" y="27"/>
                  </a:cubicBezTo>
                  <a:cubicBezTo>
                    <a:pt x="25" y="21"/>
                    <a:pt x="17" y="6"/>
                    <a:pt x="14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9" y="6"/>
                    <a:pt x="0" y="21"/>
                    <a:pt x="0" y="27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65" name="Freeform 697">
            <a:extLst>
              <a:ext uri="{FF2B5EF4-FFF2-40B4-BE49-F238E27FC236}">
                <a16:creationId xmlns:a16="http://schemas.microsoft.com/office/drawing/2014/main" id="{4615A54C-3AB3-421F-A966-38A3D4914E1A}"/>
              </a:ext>
            </a:extLst>
          </p:cNvPr>
          <p:cNvSpPr>
            <a:spLocks/>
          </p:cNvSpPr>
          <p:nvPr/>
        </p:nvSpPr>
        <p:spPr bwMode="auto">
          <a:xfrm>
            <a:off x="8374113" y="656342"/>
            <a:ext cx="212725" cy="407988"/>
          </a:xfrm>
          <a:custGeom>
            <a:avLst/>
            <a:gdLst>
              <a:gd name="T0" fmla="*/ 0 w 134"/>
              <a:gd name="T1" fmla="*/ 362902945 h 257"/>
              <a:gd name="T2" fmla="*/ 156249688 w 134"/>
              <a:gd name="T3" fmla="*/ 362902945 h 257"/>
              <a:gd name="T4" fmla="*/ 100806250 w 134"/>
              <a:gd name="T5" fmla="*/ 647681744 h 257"/>
              <a:gd name="T6" fmla="*/ 337700938 w 134"/>
              <a:gd name="T7" fmla="*/ 279738480 h 257"/>
              <a:gd name="T8" fmla="*/ 204133450 w 134"/>
              <a:gd name="T9" fmla="*/ 279738480 h 257"/>
              <a:gd name="T10" fmla="*/ 259576888 w 134"/>
              <a:gd name="T11" fmla="*/ 0 h 257"/>
              <a:gd name="T12" fmla="*/ 0 w 134"/>
              <a:gd name="T13" fmla="*/ 362902945 h 25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4" h="257">
                <a:moveTo>
                  <a:pt x="0" y="144"/>
                </a:moveTo>
                <a:lnTo>
                  <a:pt x="62" y="144"/>
                </a:lnTo>
                <a:lnTo>
                  <a:pt x="40" y="257"/>
                </a:lnTo>
                <a:lnTo>
                  <a:pt x="134" y="111"/>
                </a:lnTo>
                <a:lnTo>
                  <a:pt x="81" y="111"/>
                </a:lnTo>
                <a:lnTo>
                  <a:pt x="103" y="0"/>
                </a:lnTo>
                <a:lnTo>
                  <a:pt x="0" y="144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66" name="Elemento grafico 65">
            <a:extLst>
              <a:ext uri="{FF2B5EF4-FFF2-40B4-BE49-F238E27FC236}">
                <a16:creationId xmlns:a16="http://schemas.microsoft.com/office/drawing/2014/main" id="{26A615EB-D39E-44A7-A966-CD2F7D88B1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80187" y="1226497"/>
            <a:ext cx="192363" cy="325185"/>
          </a:xfrm>
          <a:prstGeom prst="rect">
            <a:avLst/>
          </a:prstGeom>
        </p:spPr>
      </p:pic>
      <p:pic>
        <p:nvPicPr>
          <p:cNvPr id="67" name="Elemento grafico 66">
            <a:extLst>
              <a:ext uri="{FF2B5EF4-FFF2-40B4-BE49-F238E27FC236}">
                <a16:creationId xmlns:a16="http://schemas.microsoft.com/office/drawing/2014/main" id="{CA68D430-3702-4037-A45B-C6A795B5FD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24908" y="96474"/>
            <a:ext cx="502920" cy="440055"/>
          </a:xfrm>
          <a:prstGeom prst="rect">
            <a:avLst/>
          </a:prstGeom>
        </p:spPr>
      </p:pic>
      <p:sp>
        <p:nvSpPr>
          <p:cNvPr id="68" name="Doppia parentesi quadra 67">
            <a:extLst>
              <a:ext uri="{FF2B5EF4-FFF2-40B4-BE49-F238E27FC236}">
                <a16:creationId xmlns:a16="http://schemas.microsoft.com/office/drawing/2014/main" id="{6D2D8242-30EC-4EEA-9645-4F40114392A6}"/>
              </a:ext>
            </a:extLst>
          </p:cNvPr>
          <p:cNvSpPr/>
          <p:nvPr/>
        </p:nvSpPr>
        <p:spPr>
          <a:xfrm>
            <a:off x="8159701" y="559602"/>
            <a:ext cx="644656" cy="2141220"/>
          </a:xfrm>
          <a:prstGeom prst="bracketPair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5" name="Rectangle 2">
            <a:extLst>
              <a:ext uri="{FF2B5EF4-FFF2-40B4-BE49-F238E27FC236}">
                <a16:creationId xmlns:a16="http://schemas.microsoft.com/office/drawing/2014/main" id="{69443414-25A3-44F4-A179-4C4C166818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itolo 2">
            <a:extLst>
              <a:ext uri="{FF2B5EF4-FFF2-40B4-BE49-F238E27FC236}">
                <a16:creationId xmlns:a16="http://schemas.microsoft.com/office/drawing/2014/main" id="{3CE16D0A-C621-4DEA-BFD3-51CFA1A883CA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2. Efficientamento energetico</a:t>
            </a:r>
            <a:endParaRPr lang="it-IT" sz="1600" b="0" dirty="0">
              <a:solidFill>
                <a:srgbClr val="7778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03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ttangolo arrotondato 9">
            <a:extLst>
              <a:ext uri="{FF2B5EF4-FFF2-40B4-BE49-F238E27FC236}">
                <a16:creationId xmlns:a16="http://schemas.microsoft.com/office/drawing/2014/main" id="{9E143C58-C512-4A9A-9047-246E6B1CD787}"/>
              </a:ext>
            </a:extLst>
          </p:cNvPr>
          <p:cNvSpPr/>
          <p:nvPr/>
        </p:nvSpPr>
        <p:spPr bwMode="auto">
          <a:xfrm>
            <a:off x="2915337" y="1466730"/>
            <a:ext cx="2200340" cy="6938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8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PUNTO DI UTILIZZO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MIGLIORAMENTO</a:t>
            </a:r>
            <a:r>
              <a:rPr kumimoji="0" lang="en-US" sz="1108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lang="en-US" sz="1108" b="1" kern="0" dirty="0">
                <a:latin typeface="Calibri"/>
              </a:rPr>
              <a:t>ENERGIA</a:t>
            </a:r>
            <a:r>
              <a:rPr kumimoji="0" lang="en-US" sz="1108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</a:rPr>
              <a:t>/PRODOTTO</a:t>
            </a:r>
            <a:endParaRPr kumimoji="0" lang="en-US" sz="1108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108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71" name="Picture 10">
            <a:extLst>
              <a:ext uri="{FF2B5EF4-FFF2-40B4-BE49-F238E27FC236}">
                <a16:creationId xmlns:a16="http://schemas.microsoft.com/office/drawing/2014/main" id="{3A866071-C6B1-4D49-8B3D-EF01E3BC4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726" y="1588578"/>
            <a:ext cx="715107" cy="428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2" name="Rettangolo arrotondato 11">
            <a:extLst>
              <a:ext uri="{FF2B5EF4-FFF2-40B4-BE49-F238E27FC236}">
                <a16:creationId xmlns:a16="http://schemas.microsoft.com/office/drawing/2014/main" id="{23A40205-5045-48D7-8AD8-F880FCF38676}"/>
              </a:ext>
            </a:extLst>
          </p:cNvPr>
          <p:cNvSpPr/>
          <p:nvPr/>
        </p:nvSpPr>
        <p:spPr bwMode="auto">
          <a:xfrm>
            <a:off x="781957" y="1466730"/>
            <a:ext cx="2096119" cy="6938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GENERAZIONE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RISPARMIO</a:t>
            </a:r>
            <a:r>
              <a:rPr kumimoji="0" lang="en-US" sz="1108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</a:rPr>
              <a:t>ENERGIA PRIMARIA</a:t>
            </a:r>
            <a:endParaRPr kumimoji="0" lang="en-US" sz="1108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pic>
        <p:nvPicPr>
          <p:cNvPr id="73" name="Picture 50">
            <a:extLst>
              <a:ext uri="{FF2B5EF4-FFF2-40B4-BE49-F238E27FC236}">
                <a16:creationId xmlns:a16="http://schemas.microsoft.com/office/drawing/2014/main" id="{F33F317F-66B8-4435-AFEC-740C70712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514" y="1535489"/>
            <a:ext cx="863697" cy="396716"/>
          </a:xfrm>
          <a:prstGeom prst="flowChartAlternateProcess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4" name="Rettangolo arrotondato 13">
            <a:extLst>
              <a:ext uri="{FF2B5EF4-FFF2-40B4-BE49-F238E27FC236}">
                <a16:creationId xmlns:a16="http://schemas.microsoft.com/office/drawing/2014/main" id="{E11391AC-EEF7-4EFF-B516-7DE82E149BDC}"/>
              </a:ext>
            </a:extLst>
          </p:cNvPr>
          <p:cNvSpPr/>
          <p:nvPr/>
        </p:nvSpPr>
        <p:spPr bwMode="auto">
          <a:xfrm>
            <a:off x="1209314" y="1078968"/>
            <a:ext cx="3143795" cy="332588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92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</a:rPr>
              <a:t>EFFICIENZA ENERGETICA</a:t>
            </a:r>
          </a:p>
        </p:txBody>
      </p:sp>
      <p:pic>
        <p:nvPicPr>
          <p:cNvPr id="7" name="Immagine 6" descr="LOGO_EDIS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10" name="Segnaposto numero diapositiva 4"/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35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pic>
        <p:nvPicPr>
          <p:cNvPr id="32" name="Picture 3" descr="O:\DIR_Operativa\STO\Efficienza Energetica\AUDIT KPI\POMIGLIANO\FOTO\NPF - pompe circolazione.jpg">
            <a:extLst>
              <a:ext uri="{FF2B5EF4-FFF2-40B4-BE49-F238E27FC236}">
                <a16:creationId xmlns:a16="http://schemas.microsoft.com/office/drawing/2014/main" id="{925158A4-6C32-4E8F-BCFD-97D6AD1844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/>
          <a:srcRect t="27492"/>
          <a:stretch/>
        </p:blipFill>
        <p:spPr bwMode="auto">
          <a:xfrm>
            <a:off x="2290559" y="3046999"/>
            <a:ext cx="2062550" cy="11951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 Box 45">
            <a:extLst>
              <a:ext uri="{FF2B5EF4-FFF2-40B4-BE49-F238E27FC236}">
                <a16:creationId xmlns:a16="http://schemas.microsoft.com/office/drawing/2014/main" id="{D8A52D6D-B83B-4B09-B4FE-747024A15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6655" y="2653581"/>
            <a:ext cx="165576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1pPr>
            <a:lvl2pPr marL="742950" indent="-28575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2pPr>
            <a:lvl3pPr marL="1143000" indent="-22860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3pPr>
            <a:lvl4pPr marL="1600200" indent="-22860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4pPr>
            <a:lvl5pPr marL="2057400" indent="-22860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1100" b="1" dirty="0">
                <a:solidFill>
                  <a:srgbClr val="0070C0"/>
                </a:solidFill>
                <a:latin typeface="Calibri" pitchFamily="34" charset="0"/>
              </a:rPr>
              <a:t>OTTIMIZZAZIONE SISTEMI POMPOMAGGIO </a:t>
            </a:r>
          </a:p>
        </p:txBody>
      </p:sp>
      <p:sp>
        <p:nvSpPr>
          <p:cNvPr id="35" name="Text Box 45">
            <a:extLst>
              <a:ext uri="{FF2B5EF4-FFF2-40B4-BE49-F238E27FC236}">
                <a16:creationId xmlns:a16="http://schemas.microsoft.com/office/drawing/2014/main" id="{B8D15B2B-BF2F-4C1C-A3DE-BAEEBB383C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6310" y="2640718"/>
            <a:ext cx="174552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1pPr>
            <a:lvl2pPr marL="742950" indent="-28575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2pPr>
            <a:lvl3pPr marL="1143000" indent="-22860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3pPr>
            <a:lvl4pPr marL="1600200" indent="-22860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4pPr>
            <a:lvl5pPr marL="2057400" indent="-22860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1100" b="1" dirty="0">
                <a:solidFill>
                  <a:srgbClr val="0070C0"/>
                </a:solidFill>
                <a:latin typeface="Calibri" pitchFamily="34" charset="0"/>
              </a:rPr>
              <a:t>OTTIMIZZAZIONE DISTRIBUZIONE VETTORI</a:t>
            </a:r>
          </a:p>
        </p:txBody>
      </p:sp>
      <p:pic>
        <p:nvPicPr>
          <p:cNvPr id="36" name="Immagine 35">
            <a:extLst>
              <a:ext uri="{FF2B5EF4-FFF2-40B4-BE49-F238E27FC236}">
                <a16:creationId xmlns:a16="http://schemas.microsoft.com/office/drawing/2014/main" id="{F0DFC089-EB79-4117-AE18-8B1C0AAAF0A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8" t="35300" r="26375" b="20600"/>
          <a:stretch/>
        </p:blipFill>
        <p:spPr bwMode="auto">
          <a:xfrm>
            <a:off x="4503738" y="3042093"/>
            <a:ext cx="1975750" cy="12017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7" name="Text Box 45">
            <a:extLst>
              <a:ext uri="{FF2B5EF4-FFF2-40B4-BE49-F238E27FC236}">
                <a16:creationId xmlns:a16="http://schemas.microsoft.com/office/drawing/2014/main" id="{360DFB1B-C447-4CE8-8BEF-A69E103C7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013" y="2625329"/>
            <a:ext cx="16129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1pPr>
            <a:lvl2pPr marL="742950" indent="-28575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2pPr>
            <a:lvl3pPr marL="1143000" indent="-22860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3pPr>
            <a:lvl4pPr marL="1600200" indent="-22860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4pPr>
            <a:lvl5pPr marL="2057400" indent="-22860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1200" b="1" dirty="0">
                <a:solidFill>
                  <a:srgbClr val="0070C0"/>
                </a:solidFill>
                <a:latin typeface="Calibri" pitchFamily="34" charset="0"/>
              </a:rPr>
              <a:t>SISTEMI DI RECUPERO TERMICO</a:t>
            </a:r>
          </a:p>
        </p:txBody>
      </p:sp>
      <p:pic>
        <p:nvPicPr>
          <p:cNvPr id="39" name="Immagine 38">
            <a:extLst>
              <a:ext uri="{FF2B5EF4-FFF2-40B4-BE49-F238E27FC236}">
                <a16:creationId xmlns:a16="http://schemas.microsoft.com/office/drawing/2014/main" id="{11DC0EBD-1BD7-400F-A4B9-0B850E9FB8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1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38" y="3046999"/>
            <a:ext cx="1892792" cy="12022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40" name="Text Box 45">
            <a:extLst>
              <a:ext uri="{FF2B5EF4-FFF2-40B4-BE49-F238E27FC236}">
                <a16:creationId xmlns:a16="http://schemas.microsoft.com/office/drawing/2014/main" id="{04A5BCD7-AAF8-4874-983F-75E7708C4A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2612" y="2603458"/>
            <a:ext cx="184626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defPPr>
              <a:defRPr lang="fr-FR"/>
            </a:defPPr>
            <a:lvl1pPr algn="ctr" eaLnBrk="1" hangingPunct="1">
              <a:defRPr sz="14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en-US" sz="1200" dirty="0">
                <a:solidFill>
                  <a:srgbClr val="0070C0"/>
                </a:solidFill>
                <a:effectLst/>
              </a:rPr>
              <a:t>UTILIZZO RAZIONALE </a:t>
            </a:r>
          </a:p>
          <a:p>
            <a:pPr>
              <a:defRPr/>
            </a:pPr>
            <a:r>
              <a:rPr lang="en-US" sz="1200" dirty="0">
                <a:solidFill>
                  <a:srgbClr val="0070C0"/>
                </a:solidFill>
                <a:effectLst/>
              </a:rPr>
              <a:t>E RECUPERO ACQUE</a:t>
            </a:r>
          </a:p>
        </p:txBody>
      </p:sp>
      <p:pic>
        <p:nvPicPr>
          <p:cNvPr id="48" name="Immagine 47">
            <a:extLst>
              <a:ext uri="{FF2B5EF4-FFF2-40B4-BE49-F238E27FC236}">
                <a16:creationId xmlns:a16="http://schemas.microsoft.com/office/drawing/2014/main" id="{818348DE-3F38-412D-8129-B4C94CF3602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799" y="3030929"/>
            <a:ext cx="1817151" cy="12270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5" name="Gruppo 24">
            <a:extLst>
              <a:ext uri="{FF2B5EF4-FFF2-40B4-BE49-F238E27FC236}">
                <a16:creationId xmlns:a16="http://schemas.microsoft.com/office/drawing/2014/main" id="{7ED95ECE-4AC4-4557-BA86-76B5C8E97106}"/>
              </a:ext>
            </a:extLst>
          </p:cNvPr>
          <p:cNvGrpSpPr/>
          <p:nvPr/>
        </p:nvGrpSpPr>
        <p:grpSpPr>
          <a:xfrm>
            <a:off x="8298444" y="2455884"/>
            <a:ext cx="364363" cy="346755"/>
            <a:chOff x="6084888" y="1784350"/>
            <a:chExt cx="4697412" cy="4470400"/>
          </a:xfrm>
          <a:noFill/>
        </p:grpSpPr>
        <p:grpSp>
          <p:nvGrpSpPr>
            <p:cNvPr id="26" name="Group 128">
              <a:extLst>
                <a:ext uri="{FF2B5EF4-FFF2-40B4-BE49-F238E27FC236}">
                  <a16:creationId xmlns:a16="http://schemas.microsoft.com/office/drawing/2014/main" id="{AAA174B2-7315-447C-ABD6-0CDB2F4C3B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01025" y="3819525"/>
              <a:ext cx="2581275" cy="2435225"/>
              <a:chOff x="8201025" y="3819525"/>
              <a:chExt cx="2581275" cy="2435225"/>
            </a:xfrm>
            <a:grpFill/>
          </p:grpSpPr>
          <p:sp>
            <p:nvSpPr>
              <p:cNvPr id="42" name="Freeform 6">
                <a:extLst>
                  <a:ext uri="{FF2B5EF4-FFF2-40B4-BE49-F238E27FC236}">
                    <a16:creationId xmlns:a16="http://schemas.microsoft.com/office/drawing/2014/main" id="{863F50CF-049C-47DD-88A4-33D8EDC961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4350" y="3819525"/>
                <a:ext cx="1377950" cy="2211387"/>
              </a:xfrm>
              <a:custGeom>
                <a:avLst/>
                <a:gdLst>
                  <a:gd name="T0" fmla="*/ 639491 w 362"/>
                  <a:gd name="T1" fmla="*/ 2211387 h 580"/>
                  <a:gd name="T2" fmla="*/ 597619 w 362"/>
                  <a:gd name="T3" fmla="*/ 1429776 h 580"/>
                  <a:gd name="T4" fmla="*/ 0 w 362"/>
                  <a:gd name="T5" fmla="*/ 392712 h 580"/>
                  <a:gd name="T6" fmla="*/ 681362 w 362"/>
                  <a:gd name="T7" fmla="*/ 0 h 580"/>
                  <a:gd name="T8" fmla="*/ 1271368 w 362"/>
                  <a:gd name="T9" fmla="*/ 1021813 h 580"/>
                  <a:gd name="T10" fmla="*/ 1377950 w 362"/>
                  <a:gd name="T11" fmla="*/ 1418338 h 580"/>
                  <a:gd name="T12" fmla="*/ 1271368 w 362"/>
                  <a:gd name="T13" fmla="*/ 1818675 h 580"/>
                  <a:gd name="T14" fmla="*/ 639491 w 362"/>
                  <a:gd name="T15" fmla="*/ 2211387 h 58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62" h="580">
                    <a:moveTo>
                      <a:pt x="168" y="580"/>
                    </a:moveTo>
                    <a:cubicBezTo>
                      <a:pt x="236" y="494"/>
                      <a:pt x="195" y="441"/>
                      <a:pt x="157" y="375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334" y="268"/>
                      <a:pt x="334" y="268"/>
                      <a:pt x="334" y="268"/>
                    </a:cubicBezTo>
                    <a:cubicBezTo>
                      <a:pt x="352" y="300"/>
                      <a:pt x="362" y="336"/>
                      <a:pt x="362" y="372"/>
                    </a:cubicBezTo>
                    <a:cubicBezTo>
                      <a:pt x="362" y="408"/>
                      <a:pt x="352" y="444"/>
                      <a:pt x="334" y="477"/>
                    </a:cubicBezTo>
                    <a:cubicBezTo>
                      <a:pt x="299" y="537"/>
                      <a:pt x="237" y="575"/>
                      <a:pt x="168" y="58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Freeform 7">
                <a:extLst>
                  <a:ext uri="{FF2B5EF4-FFF2-40B4-BE49-F238E27FC236}">
                    <a16:creationId xmlns:a16="http://schemas.microsoft.com/office/drawing/2014/main" id="{36FEE9D1-15CE-4700-A567-57E0053CFE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1025" y="4997450"/>
                <a:ext cx="1965325" cy="1257300"/>
              </a:xfrm>
              <a:custGeom>
                <a:avLst/>
                <a:gdLst>
                  <a:gd name="T0" fmla="*/ 1721564 w 516"/>
                  <a:gd name="T1" fmla="*/ 1036320 h 330"/>
                  <a:gd name="T2" fmla="*/ 1767269 w 516"/>
                  <a:gd name="T3" fmla="*/ 975360 h 330"/>
                  <a:gd name="T4" fmla="*/ 1755843 w 516"/>
                  <a:gd name="T5" fmla="*/ 358140 h 330"/>
                  <a:gd name="T6" fmla="*/ 1691094 w 516"/>
                  <a:gd name="T7" fmla="*/ 251460 h 330"/>
                  <a:gd name="T8" fmla="*/ 609403 w 516"/>
                  <a:gd name="T9" fmla="*/ 251460 h 330"/>
                  <a:gd name="T10" fmla="*/ 609403 w 516"/>
                  <a:gd name="T11" fmla="*/ 0 h 330"/>
                  <a:gd name="T12" fmla="*/ 0 w 516"/>
                  <a:gd name="T13" fmla="*/ 643890 h 330"/>
                  <a:gd name="T14" fmla="*/ 609403 w 516"/>
                  <a:gd name="T15" fmla="*/ 1257300 h 330"/>
                  <a:gd name="T16" fmla="*/ 609403 w 516"/>
                  <a:gd name="T17" fmla="*/ 1036320 h 330"/>
                  <a:gd name="T18" fmla="*/ 1721564 w 516"/>
                  <a:gd name="T19" fmla="*/ 1036320 h 3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16" h="330">
                    <a:moveTo>
                      <a:pt x="452" y="272"/>
                    </a:moveTo>
                    <a:cubicBezTo>
                      <a:pt x="464" y="256"/>
                      <a:pt x="464" y="256"/>
                      <a:pt x="464" y="256"/>
                    </a:cubicBezTo>
                    <a:cubicBezTo>
                      <a:pt x="516" y="189"/>
                      <a:pt x="494" y="151"/>
                      <a:pt x="461" y="94"/>
                    </a:cubicBezTo>
                    <a:cubicBezTo>
                      <a:pt x="460" y="93"/>
                      <a:pt x="454" y="82"/>
                      <a:pt x="444" y="66"/>
                    </a:cubicBezTo>
                    <a:cubicBezTo>
                      <a:pt x="160" y="66"/>
                      <a:pt x="160" y="66"/>
                      <a:pt x="160" y="66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160" y="330"/>
                      <a:pt x="160" y="330"/>
                      <a:pt x="160" y="330"/>
                    </a:cubicBezTo>
                    <a:cubicBezTo>
                      <a:pt x="160" y="272"/>
                      <a:pt x="160" y="272"/>
                      <a:pt x="160" y="272"/>
                    </a:cubicBezTo>
                    <a:lnTo>
                      <a:pt x="452" y="27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7" name="Group 127">
              <a:extLst>
                <a:ext uri="{FF2B5EF4-FFF2-40B4-BE49-F238E27FC236}">
                  <a16:creationId xmlns:a16="http://schemas.microsoft.com/office/drawing/2014/main" id="{EB8DF929-5897-4058-B989-CF35DA9ADC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84888" y="3500438"/>
              <a:ext cx="2009775" cy="2544762"/>
              <a:chOff x="6084888" y="3500438"/>
              <a:chExt cx="2009775" cy="2544762"/>
            </a:xfrm>
            <a:grpFill/>
          </p:grpSpPr>
          <p:sp>
            <p:nvSpPr>
              <p:cNvPr id="38" name="Freeform 8">
                <a:extLst>
                  <a:ext uri="{FF2B5EF4-FFF2-40B4-BE49-F238E27FC236}">
                    <a16:creationId xmlns:a16="http://schemas.microsoft.com/office/drawing/2014/main" id="{9A9F41EF-8AC2-4FA9-8E5B-60550EEE1F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4888" y="4902200"/>
                <a:ext cx="2009775" cy="1143000"/>
              </a:xfrm>
              <a:custGeom>
                <a:avLst/>
                <a:gdLst>
                  <a:gd name="T0" fmla="*/ 114192 w 528"/>
                  <a:gd name="T1" fmla="*/ 0 h 300"/>
                  <a:gd name="T2" fmla="*/ 814568 w 528"/>
                  <a:gd name="T3" fmla="*/ 354330 h 300"/>
                  <a:gd name="T4" fmla="*/ 2009775 w 528"/>
                  <a:gd name="T5" fmla="*/ 354330 h 300"/>
                  <a:gd name="T6" fmla="*/ 2009775 w 528"/>
                  <a:gd name="T7" fmla="*/ 1143000 h 300"/>
                  <a:gd name="T8" fmla="*/ 829793 w 528"/>
                  <a:gd name="T9" fmla="*/ 1143000 h 300"/>
                  <a:gd name="T10" fmla="*/ 430122 w 528"/>
                  <a:gd name="T11" fmla="*/ 1036320 h 300"/>
                  <a:gd name="T12" fmla="*/ 140837 w 528"/>
                  <a:gd name="T13" fmla="*/ 742950 h 300"/>
                  <a:gd name="T14" fmla="*/ 114192 w 528"/>
                  <a:gd name="T15" fmla="*/ 0 h 3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28" h="300">
                    <a:moveTo>
                      <a:pt x="30" y="0"/>
                    </a:moveTo>
                    <a:cubicBezTo>
                      <a:pt x="71" y="102"/>
                      <a:pt x="138" y="93"/>
                      <a:pt x="214" y="93"/>
                    </a:cubicBezTo>
                    <a:cubicBezTo>
                      <a:pt x="528" y="93"/>
                      <a:pt x="528" y="93"/>
                      <a:pt x="528" y="93"/>
                    </a:cubicBezTo>
                    <a:cubicBezTo>
                      <a:pt x="528" y="300"/>
                      <a:pt x="528" y="300"/>
                      <a:pt x="528" y="300"/>
                    </a:cubicBezTo>
                    <a:cubicBezTo>
                      <a:pt x="218" y="300"/>
                      <a:pt x="218" y="300"/>
                      <a:pt x="218" y="300"/>
                    </a:cubicBezTo>
                    <a:cubicBezTo>
                      <a:pt x="180" y="300"/>
                      <a:pt x="145" y="290"/>
                      <a:pt x="113" y="272"/>
                    </a:cubicBezTo>
                    <a:cubicBezTo>
                      <a:pt x="82" y="254"/>
                      <a:pt x="56" y="228"/>
                      <a:pt x="37" y="195"/>
                    </a:cubicBezTo>
                    <a:cubicBezTo>
                      <a:pt x="2" y="135"/>
                      <a:pt x="0" y="62"/>
                      <a:pt x="3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" name="Freeform 9">
                <a:extLst>
                  <a:ext uri="{FF2B5EF4-FFF2-40B4-BE49-F238E27FC236}">
                    <a16:creationId xmlns:a16="http://schemas.microsoft.com/office/drawing/2014/main" id="{BF41C113-97DA-4FF6-A751-6DA2DA4E5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9513" y="3500438"/>
                <a:ext cx="1450975" cy="1665287"/>
              </a:xfrm>
              <a:custGeom>
                <a:avLst/>
                <a:gdLst>
                  <a:gd name="T0" fmla="*/ 0 w 381"/>
                  <a:gd name="T1" fmla="*/ 1295647 h 437"/>
                  <a:gd name="T2" fmla="*/ 26658 w 381"/>
                  <a:gd name="T3" fmla="*/ 1368050 h 437"/>
                  <a:gd name="T4" fmla="*/ 533167 w 381"/>
                  <a:gd name="T5" fmla="*/ 1665287 h 437"/>
                  <a:gd name="T6" fmla="*/ 693117 w 381"/>
                  <a:gd name="T7" fmla="*/ 1665287 h 437"/>
                  <a:gd name="T8" fmla="*/ 1233900 w 381"/>
                  <a:gd name="T9" fmla="*/ 724038 h 437"/>
                  <a:gd name="T10" fmla="*/ 1450975 w 381"/>
                  <a:gd name="T11" fmla="*/ 849792 h 437"/>
                  <a:gd name="T12" fmla="*/ 1195817 w 381"/>
                  <a:gd name="T13" fmla="*/ 0 h 437"/>
                  <a:gd name="T14" fmla="*/ 361792 w 381"/>
                  <a:gd name="T15" fmla="*/ 221022 h 437"/>
                  <a:gd name="T16" fmla="*/ 556017 w 381"/>
                  <a:gd name="T17" fmla="*/ 331533 h 437"/>
                  <a:gd name="T18" fmla="*/ 0 w 381"/>
                  <a:gd name="T19" fmla="*/ 1295647 h 43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81" h="437">
                    <a:moveTo>
                      <a:pt x="0" y="340"/>
                    </a:moveTo>
                    <a:cubicBezTo>
                      <a:pt x="7" y="359"/>
                      <a:pt x="7" y="359"/>
                      <a:pt x="7" y="359"/>
                    </a:cubicBezTo>
                    <a:cubicBezTo>
                      <a:pt x="37" y="433"/>
                      <a:pt x="77" y="437"/>
                      <a:pt x="140" y="437"/>
                    </a:cubicBezTo>
                    <a:cubicBezTo>
                      <a:pt x="182" y="437"/>
                      <a:pt x="182" y="437"/>
                      <a:pt x="182" y="437"/>
                    </a:cubicBezTo>
                    <a:cubicBezTo>
                      <a:pt x="324" y="190"/>
                      <a:pt x="324" y="190"/>
                      <a:pt x="324" y="190"/>
                    </a:cubicBezTo>
                    <a:cubicBezTo>
                      <a:pt x="381" y="223"/>
                      <a:pt x="381" y="223"/>
                      <a:pt x="381" y="223"/>
                    </a:cubicBezTo>
                    <a:cubicBezTo>
                      <a:pt x="314" y="0"/>
                      <a:pt x="314" y="0"/>
                      <a:pt x="314" y="0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146" y="87"/>
                      <a:pt x="146" y="87"/>
                      <a:pt x="146" y="87"/>
                    </a:cubicBezTo>
                    <a:lnTo>
                      <a:pt x="0" y="34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8" name="Group 30">
              <a:extLst>
                <a:ext uri="{FF2B5EF4-FFF2-40B4-BE49-F238E27FC236}">
                  <a16:creationId xmlns:a16="http://schemas.microsoft.com/office/drawing/2014/main" id="{AB439976-6EE9-473F-AEF5-BFAE279966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61213" y="1784350"/>
              <a:ext cx="2746375" cy="2143125"/>
              <a:chOff x="7161213" y="1784350"/>
              <a:chExt cx="2746375" cy="2143125"/>
            </a:xfrm>
            <a:grpFill/>
          </p:grpSpPr>
          <p:sp>
            <p:nvSpPr>
              <p:cNvPr id="29" name="Freeform 10">
                <a:extLst>
                  <a:ext uri="{FF2B5EF4-FFF2-40B4-BE49-F238E27FC236}">
                    <a16:creationId xmlns:a16="http://schemas.microsoft.com/office/drawing/2014/main" id="{BF1A606D-BED4-4DF2-8030-8802DA2C3E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1213" y="1784350"/>
                <a:ext cx="1938338" cy="1814512"/>
              </a:xfrm>
              <a:custGeom>
                <a:avLst/>
                <a:gdLst>
                  <a:gd name="T0" fmla="*/ 1938338 w 509"/>
                  <a:gd name="T1" fmla="*/ 346892 h 476"/>
                  <a:gd name="T2" fmla="*/ 1279532 w 509"/>
                  <a:gd name="T3" fmla="*/ 777648 h 476"/>
                  <a:gd name="T4" fmla="*/ 681655 w 509"/>
                  <a:gd name="T5" fmla="*/ 1814512 h 476"/>
                  <a:gd name="T6" fmla="*/ 0 w 509"/>
                  <a:gd name="T7" fmla="*/ 1421876 h 476"/>
                  <a:gd name="T8" fmla="*/ 590260 w 509"/>
                  <a:gd name="T9" fmla="*/ 396448 h 476"/>
                  <a:gd name="T10" fmla="*/ 883486 w 509"/>
                  <a:gd name="T11" fmla="*/ 106736 h 476"/>
                  <a:gd name="T12" fmla="*/ 1279532 w 509"/>
                  <a:gd name="T13" fmla="*/ 0 h 476"/>
                  <a:gd name="T14" fmla="*/ 1938338 w 509"/>
                  <a:gd name="T15" fmla="*/ 346892 h 4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09" h="476">
                    <a:moveTo>
                      <a:pt x="509" y="91"/>
                    </a:moveTo>
                    <a:cubicBezTo>
                      <a:pt x="400" y="76"/>
                      <a:pt x="374" y="138"/>
                      <a:pt x="336" y="204"/>
                    </a:cubicBezTo>
                    <a:cubicBezTo>
                      <a:pt x="179" y="476"/>
                      <a:pt x="179" y="476"/>
                      <a:pt x="179" y="476"/>
                    </a:cubicBezTo>
                    <a:cubicBezTo>
                      <a:pt x="0" y="373"/>
                      <a:pt x="0" y="373"/>
                      <a:pt x="0" y="373"/>
                    </a:cubicBezTo>
                    <a:cubicBezTo>
                      <a:pt x="155" y="104"/>
                      <a:pt x="155" y="104"/>
                      <a:pt x="155" y="104"/>
                    </a:cubicBezTo>
                    <a:cubicBezTo>
                      <a:pt x="174" y="72"/>
                      <a:pt x="200" y="46"/>
                      <a:pt x="232" y="28"/>
                    </a:cubicBezTo>
                    <a:cubicBezTo>
                      <a:pt x="263" y="10"/>
                      <a:pt x="299" y="0"/>
                      <a:pt x="336" y="0"/>
                    </a:cubicBezTo>
                    <a:cubicBezTo>
                      <a:pt x="405" y="0"/>
                      <a:pt x="470" y="34"/>
                      <a:pt x="509" y="9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FDFC9AE-47F5-4C13-A65D-C50AE350CB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94713" y="2219325"/>
                <a:ext cx="1412875" cy="1708150"/>
              </a:xfrm>
              <a:custGeom>
                <a:avLst/>
                <a:gdLst>
                  <a:gd name="T0" fmla="*/ 1222461 w 371"/>
                  <a:gd name="T1" fmla="*/ 983711 h 448"/>
                  <a:gd name="T2" fmla="*/ 666450 w 371"/>
                  <a:gd name="T3" fmla="*/ 19064 h 448"/>
                  <a:gd name="T4" fmla="*/ 590285 w 371"/>
                  <a:gd name="T5" fmla="*/ 7626 h 448"/>
                  <a:gd name="T6" fmla="*/ 487461 w 371"/>
                  <a:gd name="T7" fmla="*/ 0 h 448"/>
                  <a:gd name="T8" fmla="*/ 60933 w 371"/>
                  <a:gd name="T9" fmla="*/ 331717 h 448"/>
                  <a:gd name="T10" fmla="*/ 0 w 371"/>
                  <a:gd name="T11" fmla="*/ 438476 h 448"/>
                  <a:gd name="T12" fmla="*/ 544585 w 371"/>
                  <a:gd name="T13" fmla="*/ 1376433 h 448"/>
                  <a:gd name="T14" fmla="*/ 323705 w 371"/>
                  <a:gd name="T15" fmla="*/ 1502257 h 448"/>
                  <a:gd name="T16" fmla="*/ 1188186 w 371"/>
                  <a:gd name="T17" fmla="*/ 1708150 h 448"/>
                  <a:gd name="T18" fmla="*/ 1412875 w 371"/>
                  <a:gd name="T19" fmla="*/ 873139 h 448"/>
                  <a:gd name="T20" fmla="*/ 1222461 w 371"/>
                  <a:gd name="T21" fmla="*/ 983711 h 4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1" h="448">
                    <a:moveTo>
                      <a:pt x="321" y="258"/>
                    </a:moveTo>
                    <a:cubicBezTo>
                      <a:pt x="175" y="5"/>
                      <a:pt x="175" y="5"/>
                      <a:pt x="175" y="5"/>
                    </a:cubicBezTo>
                    <a:cubicBezTo>
                      <a:pt x="155" y="2"/>
                      <a:pt x="155" y="2"/>
                      <a:pt x="155" y="2"/>
                    </a:cubicBezTo>
                    <a:cubicBezTo>
                      <a:pt x="145" y="1"/>
                      <a:pt x="136" y="0"/>
                      <a:pt x="128" y="0"/>
                    </a:cubicBezTo>
                    <a:cubicBezTo>
                      <a:pt x="66" y="0"/>
                      <a:pt x="46" y="35"/>
                      <a:pt x="16" y="87"/>
                    </a:cubicBezTo>
                    <a:cubicBezTo>
                      <a:pt x="16" y="88"/>
                      <a:pt x="10" y="98"/>
                      <a:pt x="0" y="115"/>
                    </a:cubicBezTo>
                    <a:cubicBezTo>
                      <a:pt x="143" y="361"/>
                      <a:pt x="143" y="361"/>
                      <a:pt x="143" y="361"/>
                    </a:cubicBezTo>
                    <a:cubicBezTo>
                      <a:pt x="85" y="394"/>
                      <a:pt x="85" y="394"/>
                      <a:pt x="85" y="394"/>
                    </a:cubicBezTo>
                    <a:cubicBezTo>
                      <a:pt x="312" y="448"/>
                      <a:pt x="312" y="448"/>
                      <a:pt x="312" y="448"/>
                    </a:cubicBezTo>
                    <a:cubicBezTo>
                      <a:pt x="371" y="229"/>
                      <a:pt x="371" y="229"/>
                      <a:pt x="371" y="229"/>
                    </a:cubicBezTo>
                    <a:lnTo>
                      <a:pt x="321" y="258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44" name="Group 201">
            <a:extLst>
              <a:ext uri="{FF2B5EF4-FFF2-40B4-BE49-F238E27FC236}">
                <a16:creationId xmlns:a16="http://schemas.microsoft.com/office/drawing/2014/main" id="{61D63DE9-C782-415E-96F9-DA64BC252F46}"/>
              </a:ext>
            </a:extLst>
          </p:cNvPr>
          <p:cNvGrpSpPr>
            <a:grpSpLocks/>
          </p:cNvGrpSpPr>
          <p:nvPr/>
        </p:nvGrpSpPr>
        <p:grpSpPr bwMode="auto">
          <a:xfrm>
            <a:off x="8340328" y="1978287"/>
            <a:ext cx="324581" cy="366970"/>
            <a:chOff x="727075" y="3759200"/>
            <a:chExt cx="425451" cy="481013"/>
          </a:xfrm>
          <a:noFill/>
        </p:grpSpPr>
        <p:sp>
          <p:nvSpPr>
            <p:cNvPr id="45" name="Rectangle 142">
              <a:extLst>
                <a:ext uri="{FF2B5EF4-FFF2-40B4-BE49-F238E27FC236}">
                  <a16:creationId xmlns:a16="http://schemas.microsoft.com/office/drawing/2014/main" id="{B04C9A1D-6D1D-4F96-B87D-7EA4D3708C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4264" y="3892550"/>
              <a:ext cx="68262" cy="114300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46" name="Rectangle 143">
              <a:extLst>
                <a:ext uri="{FF2B5EF4-FFF2-40B4-BE49-F238E27FC236}">
                  <a16:creationId xmlns:a16="http://schemas.microsoft.com/office/drawing/2014/main" id="{561D0B53-4DE5-4FA9-9715-95649B7DBD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425" y="3840163"/>
              <a:ext cx="152400" cy="4127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47" name="Freeform 144">
              <a:extLst>
                <a:ext uri="{FF2B5EF4-FFF2-40B4-BE49-F238E27FC236}">
                  <a16:creationId xmlns:a16="http://schemas.microsoft.com/office/drawing/2014/main" id="{171F6E49-30D3-4F1C-9DF5-9CCA87FAA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325" y="3759200"/>
              <a:ext cx="114300" cy="61913"/>
            </a:xfrm>
            <a:custGeom>
              <a:avLst/>
              <a:gdLst>
                <a:gd name="T0" fmla="*/ 435483000 w 30"/>
                <a:gd name="T1" fmla="*/ 119790046 h 16"/>
                <a:gd name="T2" fmla="*/ 116128800 w 30"/>
                <a:gd name="T3" fmla="*/ 239576223 h 16"/>
                <a:gd name="T4" fmla="*/ 0 w 30"/>
                <a:gd name="T5" fmla="*/ 119790046 h 16"/>
                <a:gd name="T6" fmla="*/ 116128800 w 30"/>
                <a:gd name="T7" fmla="*/ 0 h 16"/>
                <a:gd name="T8" fmla="*/ 435483000 w 30"/>
                <a:gd name="T9" fmla="*/ 11979004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16">
                  <a:moveTo>
                    <a:pt x="30" y="8"/>
                  </a:moveTo>
                  <a:cubicBezTo>
                    <a:pt x="30" y="8"/>
                    <a:pt x="12" y="16"/>
                    <a:pt x="8" y="16"/>
                  </a:cubicBezTo>
                  <a:cubicBezTo>
                    <a:pt x="4" y="16"/>
                    <a:pt x="0" y="13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" y="0"/>
                    <a:pt x="30" y="8"/>
                    <a:pt x="30" y="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9" name="Freeform 145">
              <a:extLst>
                <a:ext uri="{FF2B5EF4-FFF2-40B4-BE49-F238E27FC236}">
                  <a16:creationId xmlns:a16="http://schemas.microsoft.com/office/drawing/2014/main" id="{952163B3-4AA5-43C5-A23A-768F154FED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625" y="3759200"/>
              <a:ext cx="109538" cy="61913"/>
            </a:xfrm>
            <a:custGeom>
              <a:avLst/>
              <a:gdLst>
                <a:gd name="T0" fmla="*/ 0 w 29"/>
                <a:gd name="T1" fmla="*/ 119790046 h 16"/>
                <a:gd name="T2" fmla="*/ 299609093 w 29"/>
                <a:gd name="T3" fmla="*/ 239576223 h 16"/>
                <a:gd name="T4" fmla="*/ 413743912 w 29"/>
                <a:gd name="T5" fmla="*/ 119790046 h 16"/>
                <a:gd name="T6" fmla="*/ 299609093 w 29"/>
                <a:gd name="T7" fmla="*/ 0 h 16"/>
                <a:gd name="T8" fmla="*/ 0 w 29"/>
                <a:gd name="T9" fmla="*/ 11979004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" h="16">
                  <a:moveTo>
                    <a:pt x="0" y="8"/>
                  </a:moveTo>
                  <a:cubicBezTo>
                    <a:pt x="0" y="8"/>
                    <a:pt x="17" y="16"/>
                    <a:pt x="21" y="16"/>
                  </a:cubicBezTo>
                  <a:cubicBezTo>
                    <a:pt x="26" y="16"/>
                    <a:pt x="29" y="13"/>
                    <a:pt x="29" y="8"/>
                  </a:cubicBezTo>
                  <a:cubicBezTo>
                    <a:pt x="29" y="4"/>
                    <a:pt x="26" y="0"/>
                    <a:pt x="21" y="0"/>
                  </a:cubicBezTo>
                  <a:cubicBezTo>
                    <a:pt x="17" y="0"/>
                    <a:pt x="0" y="8"/>
                    <a:pt x="0" y="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0" name="Oval 146">
              <a:extLst>
                <a:ext uri="{FF2B5EF4-FFF2-40B4-BE49-F238E27FC236}">
                  <a16:creationId xmlns:a16="http://schemas.microsoft.com/office/drawing/2014/main" id="{BB7441DA-51C0-4893-8FBB-CA9219BC3F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813" y="3767138"/>
              <a:ext cx="49213" cy="49213"/>
            </a:xfrm>
            <a:prstGeom prst="ellipse">
              <a:avLst/>
            </a:prstGeom>
            <a:solidFill>
              <a:schemeClr val="accent6"/>
            </a:solidFill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51" name="Rectangle 147">
              <a:extLst>
                <a:ext uri="{FF2B5EF4-FFF2-40B4-BE49-F238E27FC236}">
                  <a16:creationId xmlns:a16="http://schemas.microsoft.com/office/drawing/2014/main" id="{E47FCAD2-6828-4AA1-8C4B-4038CF6FE6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688" y="3790950"/>
              <a:ext cx="19050" cy="38100"/>
            </a:xfrm>
            <a:prstGeom prst="rect">
              <a:avLst/>
            </a:prstGeom>
            <a:solidFill>
              <a:schemeClr val="accent6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52" name="Rectangle 148">
              <a:extLst>
                <a:ext uri="{FF2B5EF4-FFF2-40B4-BE49-F238E27FC236}">
                  <a16:creationId xmlns:a16="http://schemas.microsoft.com/office/drawing/2014/main" id="{621D8619-0DCA-4C8C-8D1D-7F8242BC40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250" y="4033838"/>
              <a:ext cx="92075" cy="3492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53" name="Freeform 149">
              <a:extLst>
                <a:ext uri="{FF2B5EF4-FFF2-40B4-BE49-F238E27FC236}">
                  <a16:creationId xmlns:a16="http://schemas.microsoft.com/office/drawing/2014/main" id="{1D2340F2-2D09-462F-A00B-1F4BEC62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3" y="3916363"/>
              <a:ext cx="103187" cy="106362"/>
            </a:xfrm>
            <a:custGeom>
              <a:avLst/>
              <a:gdLst>
                <a:gd name="T0" fmla="*/ 91723 w 27"/>
                <a:gd name="T1" fmla="*/ 45584 h 28"/>
                <a:gd name="T2" fmla="*/ 103188 w 27"/>
                <a:gd name="T3" fmla="*/ 0 h 28"/>
                <a:gd name="T4" fmla="*/ 61148 w 27"/>
                <a:gd name="T5" fmla="*/ 0 h 28"/>
                <a:gd name="T6" fmla="*/ 0 w 27"/>
                <a:gd name="T7" fmla="*/ 60779 h 28"/>
                <a:gd name="T8" fmla="*/ 0 w 27"/>
                <a:gd name="T9" fmla="*/ 106363 h 28"/>
                <a:gd name="T10" fmla="*/ 68792 w 27"/>
                <a:gd name="T11" fmla="*/ 106363 h 28"/>
                <a:gd name="T12" fmla="*/ 68792 w 27"/>
                <a:gd name="T13" fmla="*/ 91168 h 28"/>
                <a:gd name="T14" fmla="*/ 91723 w 27"/>
                <a:gd name="T15" fmla="*/ 68376 h 28"/>
                <a:gd name="T16" fmla="*/ 95544 w 27"/>
                <a:gd name="T17" fmla="*/ 68376 h 28"/>
                <a:gd name="T18" fmla="*/ 91723 w 27"/>
                <a:gd name="T19" fmla="*/ 45584 h 2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" h="28">
                  <a:moveTo>
                    <a:pt x="24" y="12"/>
                  </a:moveTo>
                  <a:cubicBezTo>
                    <a:pt x="24" y="8"/>
                    <a:pt x="25" y="4"/>
                    <a:pt x="2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0"/>
                    <a:pt x="21" y="18"/>
                    <a:pt x="24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4" y="16"/>
                    <a:pt x="24" y="14"/>
                    <a:pt x="24" y="12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4" name="Freeform 150">
              <a:extLst>
                <a:ext uri="{FF2B5EF4-FFF2-40B4-BE49-F238E27FC236}">
                  <a16:creationId xmlns:a16="http://schemas.microsoft.com/office/drawing/2014/main" id="{11B1EEA6-8C7A-43F1-8840-6F01B87D9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876" y="3916363"/>
              <a:ext cx="38100" cy="68262"/>
            </a:xfrm>
            <a:custGeom>
              <a:avLst/>
              <a:gdLst>
                <a:gd name="T0" fmla="*/ 0 w 10"/>
                <a:gd name="T1" fmla="*/ 0 h 18"/>
                <a:gd name="T2" fmla="*/ 7620 w 10"/>
                <a:gd name="T3" fmla="*/ 45509 h 18"/>
                <a:gd name="T4" fmla="*/ 7620 w 10"/>
                <a:gd name="T5" fmla="*/ 68263 h 18"/>
                <a:gd name="T6" fmla="*/ 38100 w 10"/>
                <a:gd name="T7" fmla="*/ 68263 h 18"/>
                <a:gd name="T8" fmla="*/ 38100 w 10"/>
                <a:gd name="T9" fmla="*/ 0 h 18"/>
                <a:gd name="T10" fmla="*/ 0 w 10"/>
                <a:gd name="T11" fmla="*/ 0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" h="18">
                  <a:moveTo>
                    <a:pt x="0" y="0"/>
                  </a:moveTo>
                  <a:cubicBezTo>
                    <a:pt x="1" y="4"/>
                    <a:pt x="2" y="8"/>
                    <a:pt x="2" y="12"/>
                  </a:cubicBezTo>
                  <a:cubicBezTo>
                    <a:pt x="2" y="14"/>
                    <a:pt x="2" y="16"/>
                    <a:pt x="2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5" name="Freeform 151">
              <a:extLst>
                <a:ext uri="{FF2B5EF4-FFF2-40B4-BE49-F238E27FC236}">
                  <a16:creationId xmlns:a16="http://schemas.microsoft.com/office/drawing/2014/main" id="{D6828920-43DC-427B-9C6D-756063E1B6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550" y="3892550"/>
              <a:ext cx="182563" cy="138113"/>
            </a:xfrm>
            <a:custGeom>
              <a:avLst/>
              <a:gdLst>
                <a:gd name="T0" fmla="*/ 182563 w 48"/>
                <a:gd name="T1" fmla="*/ 69057 h 36"/>
                <a:gd name="T2" fmla="*/ 148332 w 48"/>
                <a:gd name="T3" fmla="*/ 0 h 36"/>
                <a:gd name="T4" fmla="*/ 34231 w 48"/>
                <a:gd name="T5" fmla="*/ 0 h 36"/>
                <a:gd name="T6" fmla="*/ 0 w 48"/>
                <a:gd name="T7" fmla="*/ 69057 h 36"/>
                <a:gd name="T8" fmla="*/ 34231 w 48"/>
                <a:gd name="T9" fmla="*/ 138113 h 36"/>
                <a:gd name="T10" fmla="*/ 152136 w 48"/>
                <a:gd name="T11" fmla="*/ 138113 h 36"/>
                <a:gd name="T12" fmla="*/ 182563 w 48"/>
                <a:gd name="T13" fmla="*/ 69057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36">
                  <a:moveTo>
                    <a:pt x="48" y="18"/>
                  </a:moveTo>
                  <a:cubicBezTo>
                    <a:pt x="48" y="11"/>
                    <a:pt x="44" y="4"/>
                    <a:pt x="3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4"/>
                    <a:pt x="0" y="11"/>
                    <a:pt x="0" y="18"/>
                  </a:cubicBezTo>
                  <a:cubicBezTo>
                    <a:pt x="0" y="25"/>
                    <a:pt x="4" y="32"/>
                    <a:pt x="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5" y="32"/>
                    <a:pt x="48" y="25"/>
                    <a:pt x="48" y="1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6" name="Freeform 152">
              <a:extLst>
                <a:ext uri="{FF2B5EF4-FFF2-40B4-BE49-F238E27FC236}">
                  <a16:creationId xmlns:a16="http://schemas.microsoft.com/office/drawing/2014/main" id="{293D8BE1-17F3-440D-BA03-E6DA3E207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075" y="4090988"/>
              <a:ext cx="95250" cy="149225"/>
            </a:xfrm>
            <a:custGeom>
              <a:avLst/>
              <a:gdLst>
                <a:gd name="T0" fmla="*/ 0 w 25"/>
                <a:gd name="T1" fmla="*/ 103310 h 39"/>
                <a:gd name="T2" fmla="*/ 49530 w 25"/>
                <a:gd name="T3" fmla="*/ 149225 h 39"/>
                <a:gd name="T4" fmla="*/ 95250 w 25"/>
                <a:gd name="T5" fmla="*/ 103310 h 39"/>
                <a:gd name="T6" fmla="*/ 53340 w 25"/>
                <a:gd name="T7" fmla="*/ 0 h 39"/>
                <a:gd name="T8" fmla="*/ 45720 w 25"/>
                <a:gd name="T9" fmla="*/ 0 h 39"/>
                <a:gd name="T10" fmla="*/ 0 w 25"/>
                <a:gd name="T11" fmla="*/ 103310 h 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39">
                  <a:moveTo>
                    <a:pt x="0" y="27"/>
                  </a:moveTo>
                  <a:cubicBezTo>
                    <a:pt x="0" y="34"/>
                    <a:pt x="6" y="39"/>
                    <a:pt x="13" y="39"/>
                  </a:cubicBezTo>
                  <a:cubicBezTo>
                    <a:pt x="20" y="39"/>
                    <a:pt x="25" y="34"/>
                    <a:pt x="25" y="27"/>
                  </a:cubicBezTo>
                  <a:cubicBezTo>
                    <a:pt x="25" y="21"/>
                    <a:pt x="17" y="6"/>
                    <a:pt x="14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9" y="6"/>
                    <a:pt x="0" y="21"/>
                    <a:pt x="0" y="27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57" name="Freeform 697">
            <a:extLst>
              <a:ext uri="{FF2B5EF4-FFF2-40B4-BE49-F238E27FC236}">
                <a16:creationId xmlns:a16="http://schemas.microsoft.com/office/drawing/2014/main" id="{28CEDEA0-A881-48E1-A0AB-2D48228F81C1}"/>
              </a:ext>
            </a:extLst>
          </p:cNvPr>
          <p:cNvSpPr>
            <a:spLocks/>
          </p:cNvSpPr>
          <p:nvPr/>
        </p:nvSpPr>
        <p:spPr bwMode="auto">
          <a:xfrm>
            <a:off x="8374113" y="895081"/>
            <a:ext cx="212725" cy="407988"/>
          </a:xfrm>
          <a:custGeom>
            <a:avLst/>
            <a:gdLst>
              <a:gd name="T0" fmla="*/ 0 w 134"/>
              <a:gd name="T1" fmla="*/ 362902945 h 257"/>
              <a:gd name="T2" fmla="*/ 156249688 w 134"/>
              <a:gd name="T3" fmla="*/ 362902945 h 257"/>
              <a:gd name="T4" fmla="*/ 100806250 w 134"/>
              <a:gd name="T5" fmla="*/ 647681744 h 257"/>
              <a:gd name="T6" fmla="*/ 337700938 w 134"/>
              <a:gd name="T7" fmla="*/ 279738480 h 257"/>
              <a:gd name="T8" fmla="*/ 204133450 w 134"/>
              <a:gd name="T9" fmla="*/ 279738480 h 257"/>
              <a:gd name="T10" fmla="*/ 259576888 w 134"/>
              <a:gd name="T11" fmla="*/ 0 h 257"/>
              <a:gd name="T12" fmla="*/ 0 w 134"/>
              <a:gd name="T13" fmla="*/ 362902945 h 25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4" h="257">
                <a:moveTo>
                  <a:pt x="0" y="144"/>
                </a:moveTo>
                <a:lnTo>
                  <a:pt x="62" y="144"/>
                </a:lnTo>
                <a:lnTo>
                  <a:pt x="40" y="257"/>
                </a:lnTo>
                <a:lnTo>
                  <a:pt x="134" y="111"/>
                </a:lnTo>
                <a:lnTo>
                  <a:pt x="81" y="111"/>
                </a:lnTo>
                <a:lnTo>
                  <a:pt x="103" y="0"/>
                </a:lnTo>
                <a:lnTo>
                  <a:pt x="0" y="144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58" name="Elemento grafico 57">
            <a:extLst>
              <a:ext uri="{FF2B5EF4-FFF2-40B4-BE49-F238E27FC236}">
                <a16:creationId xmlns:a16="http://schemas.microsoft.com/office/drawing/2014/main" id="{BEBBB619-3E66-4494-AB10-F20F0DE6C2C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80187" y="1465236"/>
            <a:ext cx="192363" cy="325185"/>
          </a:xfrm>
          <a:prstGeom prst="rect">
            <a:avLst/>
          </a:prstGeom>
        </p:spPr>
      </p:pic>
      <p:pic>
        <p:nvPicPr>
          <p:cNvPr id="59" name="Elemento grafico 58">
            <a:extLst>
              <a:ext uri="{FF2B5EF4-FFF2-40B4-BE49-F238E27FC236}">
                <a16:creationId xmlns:a16="http://schemas.microsoft.com/office/drawing/2014/main" id="{3CE3D146-EB7C-4549-81F6-096EF27A9D8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224908" y="335213"/>
            <a:ext cx="502920" cy="440055"/>
          </a:xfrm>
          <a:prstGeom prst="rect">
            <a:avLst/>
          </a:prstGeom>
        </p:spPr>
      </p:pic>
      <p:sp>
        <p:nvSpPr>
          <p:cNvPr id="60" name="Doppia parentesi quadra 59">
            <a:extLst>
              <a:ext uri="{FF2B5EF4-FFF2-40B4-BE49-F238E27FC236}">
                <a16:creationId xmlns:a16="http://schemas.microsoft.com/office/drawing/2014/main" id="{D5C97668-8B2B-4030-B339-A6641CE171E5}"/>
              </a:ext>
            </a:extLst>
          </p:cNvPr>
          <p:cNvSpPr/>
          <p:nvPr/>
        </p:nvSpPr>
        <p:spPr>
          <a:xfrm>
            <a:off x="8159701" y="798341"/>
            <a:ext cx="644656" cy="2141220"/>
          </a:xfrm>
          <a:prstGeom prst="bracketPair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3" name="Rectangle 2">
            <a:extLst>
              <a:ext uri="{FF2B5EF4-FFF2-40B4-BE49-F238E27FC236}">
                <a16:creationId xmlns:a16="http://schemas.microsoft.com/office/drawing/2014/main" id="{FC53ABCE-FF5A-4192-9556-4AC271EA2C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itolo 2">
            <a:extLst>
              <a:ext uri="{FF2B5EF4-FFF2-40B4-BE49-F238E27FC236}">
                <a16:creationId xmlns:a16="http://schemas.microsoft.com/office/drawing/2014/main" id="{02EFF34C-A565-4925-BEE0-46714E055327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2. Efficientamento energetico</a:t>
            </a:r>
            <a:endParaRPr lang="it-IT" sz="1600" b="0" dirty="0">
              <a:solidFill>
                <a:srgbClr val="7778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2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ttangolo arrotondato 9">
            <a:extLst>
              <a:ext uri="{FF2B5EF4-FFF2-40B4-BE49-F238E27FC236}">
                <a16:creationId xmlns:a16="http://schemas.microsoft.com/office/drawing/2014/main" id="{9E143C58-C512-4A9A-9047-246E6B1CD787}"/>
              </a:ext>
            </a:extLst>
          </p:cNvPr>
          <p:cNvSpPr/>
          <p:nvPr/>
        </p:nvSpPr>
        <p:spPr bwMode="auto">
          <a:xfrm>
            <a:off x="2915337" y="1466730"/>
            <a:ext cx="2200340" cy="6938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8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PUNTO DI UTILIZZO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MIGLIORAMENTO</a:t>
            </a:r>
            <a:r>
              <a:rPr kumimoji="0" lang="en-US" sz="1108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lang="en-US" sz="1108" b="1" kern="0" dirty="0">
                <a:latin typeface="Calibri"/>
              </a:rPr>
              <a:t>ENERGIA</a:t>
            </a:r>
            <a:r>
              <a:rPr kumimoji="0" lang="en-US" sz="1108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</a:rPr>
              <a:t>/PRODOTTO</a:t>
            </a:r>
            <a:endParaRPr kumimoji="0" lang="en-US" sz="1108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108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71" name="Picture 10">
            <a:extLst>
              <a:ext uri="{FF2B5EF4-FFF2-40B4-BE49-F238E27FC236}">
                <a16:creationId xmlns:a16="http://schemas.microsoft.com/office/drawing/2014/main" id="{3A866071-C6B1-4D49-8B3D-EF01E3BC4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726" y="1588578"/>
            <a:ext cx="715107" cy="428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2" name="Rettangolo arrotondato 11">
            <a:extLst>
              <a:ext uri="{FF2B5EF4-FFF2-40B4-BE49-F238E27FC236}">
                <a16:creationId xmlns:a16="http://schemas.microsoft.com/office/drawing/2014/main" id="{23A40205-5045-48D7-8AD8-F880FCF38676}"/>
              </a:ext>
            </a:extLst>
          </p:cNvPr>
          <p:cNvSpPr/>
          <p:nvPr/>
        </p:nvSpPr>
        <p:spPr bwMode="auto">
          <a:xfrm>
            <a:off x="781957" y="1466730"/>
            <a:ext cx="2096119" cy="6938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GENERAZIONE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RISPARMIO</a:t>
            </a:r>
            <a:r>
              <a:rPr kumimoji="0" lang="en-US" sz="1108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</a:rPr>
              <a:t>ENERGIA PRIMARIA</a:t>
            </a:r>
            <a:endParaRPr kumimoji="0" lang="en-US" sz="1108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pic>
        <p:nvPicPr>
          <p:cNvPr id="73" name="Picture 50">
            <a:extLst>
              <a:ext uri="{FF2B5EF4-FFF2-40B4-BE49-F238E27FC236}">
                <a16:creationId xmlns:a16="http://schemas.microsoft.com/office/drawing/2014/main" id="{F33F317F-66B8-4435-AFEC-740C70712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514" y="1535489"/>
            <a:ext cx="863697" cy="396716"/>
          </a:xfrm>
          <a:prstGeom prst="flowChartAlternateProcess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4" name="Rettangolo arrotondato 13">
            <a:extLst>
              <a:ext uri="{FF2B5EF4-FFF2-40B4-BE49-F238E27FC236}">
                <a16:creationId xmlns:a16="http://schemas.microsoft.com/office/drawing/2014/main" id="{E11391AC-EEF7-4EFF-B516-7DE82E149BDC}"/>
              </a:ext>
            </a:extLst>
          </p:cNvPr>
          <p:cNvSpPr/>
          <p:nvPr/>
        </p:nvSpPr>
        <p:spPr bwMode="auto">
          <a:xfrm>
            <a:off x="1209314" y="1078968"/>
            <a:ext cx="3143795" cy="332588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92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</a:rPr>
              <a:t>EFFICIENZA ENERGETICA</a:t>
            </a:r>
          </a:p>
        </p:txBody>
      </p:sp>
      <p:pic>
        <p:nvPicPr>
          <p:cNvPr id="7" name="Immagine 6" descr="LOGO_EDIS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10" name="Segnaposto numero diapositiva 4"/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36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25" name="Text Box 45">
            <a:extLst>
              <a:ext uri="{FF2B5EF4-FFF2-40B4-BE49-F238E27FC236}">
                <a16:creationId xmlns:a16="http://schemas.microsoft.com/office/drawing/2014/main" id="{DAEAF229-C1E5-4131-A8F2-230C61CABF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579" y="2832427"/>
            <a:ext cx="1335185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1pPr>
            <a:lvl2pPr marL="742950" indent="-28575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2pPr>
            <a:lvl3pPr marL="1143000" indent="-22860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3pPr>
            <a:lvl4pPr marL="1600200" indent="-22860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4pPr>
            <a:lvl5pPr marL="2057400" indent="-22860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1100" b="1" dirty="0">
                <a:solidFill>
                  <a:srgbClr val="0070C0"/>
                </a:solidFill>
                <a:latin typeface="Calibri" pitchFamily="34" charset="0"/>
              </a:rPr>
              <a:t>OTTIMIZZAZIONE PRODUZIONE ARIA COMPRESSA</a:t>
            </a:r>
          </a:p>
        </p:txBody>
      </p:sp>
      <p:pic>
        <p:nvPicPr>
          <p:cNvPr id="26" name="Immagine 25">
            <a:extLst>
              <a:ext uri="{FF2B5EF4-FFF2-40B4-BE49-F238E27FC236}">
                <a16:creationId xmlns:a16="http://schemas.microsoft.com/office/drawing/2014/main" id="{FA5FC05A-55DC-4DFA-B8A7-0B53519062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483" y="3467481"/>
            <a:ext cx="1510888" cy="1080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" name="Text Box 45">
            <a:extLst>
              <a:ext uri="{FF2B5EF4-FFF2-40B4-BE49-F238E27FC236}">
                <a16:creationId xmlns:a16="http://schemas.microsoft.com/office/drawing/2014/main" id="{09AAFD5E-98A7-4C89-9683-CE20A7E08A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9657" y="2833937"/>
            <a:ext cx="1472108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1pPr>
            <a:lvl2pPr marL="742950" indent="-28575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2pPr>
            <a:lvl3pPr marL="1143000" indent="-22860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3pPr>
            <a:lvl4pPr marL="1600200" indent="-22860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4pPr>
            <a:lvl5pPr marL="2057400" indent="-22860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1100" b="1" dirty="0">
                <a:solidFill>
                  <a:srgbClr val="0070C0"/>
                </a:solidFill>
                <a:latin typeface="Calibri" pitchFamily="34" charset="0"/>
              </a:rPr>
              <a:t>OTTIMIZZAZIONE DISTRIBUZIONE / TOOLS ARIA COMPRESSA</a:t>
            </a:r>
          </a:p>
        </p:txBody>
      </p:sp>
      <p:pic>
        <p:nvPicPr>
          <p:cNvPr id="30" name="Picture 21" descr="DSCN3240">
            <a:extLst>
              <a:ext uri="{FF2B5EF4-FFF2-40B4-BE49-F238E27FC236}">
                <a16:creationId xmlns:a16="http://schemas.microsoft.com/office/drawing/2014/main" id="{298CBBB9-47BE-4290-B460-7116C16F31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/>
          <a:srcRect b="13766"/>
          <a:stretch/>
        </p:blipFill>
        <p:spPr bwMode="auto">
          <a:xfrm>
            <a:off x="3398112" y="3484020"/>
            <a:ext cx="1517153" cy="98128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 Box 45">
            <a:extLst>
              <a:ext uri="{FF2B5EF4-FFF2-40B4-BE49-F238E27FC236}">
                <a16:creationId xmlns:a16="http://schemas.microsoft.com/office/drawing/2014/main" id="{C19D81C2-76D3-4377-BE7D-B01360D95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1741" y="2843933"/>
            <a:ext cx="1329894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1pPr>
            <a:lvl2pPr marL="742950" indent="-28575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2pPr>
            <a:lvl3pPr marL="1143000" indent="-22860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3pPr>
            <a:lvl4pPr marL="1600200" indent="-22860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4pPr>
            <a:lvl5pPr marL="2057400" indent="-22860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1100" b="1" dirty="0">
                <a:solidFill>
                  <a:srgbClr val="0070C0"/>
                </a:solidFill>
                <a:latin typeface="Calibri" pitchFamily="34" charset="0"/>
              </a:rPr>
              <a:t>OTTIMIZZAZIONE </a:t>
            </a:r>
          </a:p>
          <a:p>
            <a:pPr algn="ctr" eaLnBrk="1" hangingPunct="1">
              <a:defRPr/>
            </a:pPr>
            <a:r>
              <a:rPr lang="en-US" sz="1100" b="1" dirty="0">
                <a:solidFill>
                  <a:srgbClr val="0070C0"/>
                </a:solidFill>
                <a:latin typeface="Calibri" pitchFamily="34" charset="0"/>
              </a:rPr>
              <a:t>TRASFORMATORI / </a:t>
            </a:r>
          </a:p>
          <a:p>
            <a:pPr algn="ctr" eaLnBrk="1" hangingPunct="1">
              <a:defRPr/>
            </a:pPr>
            <a:r>
              <a:rPr lang="en-US" sz="1100" b="1" dirty="0">
                <a:solidFill>
                  <a:srgbClr val="0070C0"/>
                </a:solidFill>
                <a:latin typeface="Calibri" pitchFamily="34" charset="0"/>
              </a:rPr>
              <a:t>RIFASAMENTO</a:t>
            </a:r>
          </a:p>
        </p:txBody>
      </p:sp>
      <p:sp>
        <p:nvSpPr>
          <p:cNvPr id="42" name="Text Box 45">
            <a:extLst>
              <a:ext uri="{FF2B5EF4-FFF2-40B4-BE49-F238E27FC236}">
                <a16:creationId xmlns:a16="http://schemas.microsoft.com/office/drawing/2014/main" id="{03B34F14-0B17-4F6E-B177-14AE300DB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3725" y="3010303"/>
            <a:ext cx="122726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1pPr>
            <a:lvl2pPr marL="742950" indent="-28575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2pPr>
            <a:lvl3pPr marL="1143000" indent="-22860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3pPr>
            <a:lvl4pPr marL="1600200" indent="-22860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4pPr>
            <a:lvl5pPr marL="2057400" indent="-22860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1100" b="1" dirty="0">
                <a:solidFill>
                  <a:srgbClr val="0070C0"/>
                </a:solidFill>
                <a:latin typeface="Calibri" pitchFamily="34" charset="0"/>
              </a:rPr>
              <a:t>OTTIMIZZAZIONE DISPERSIONI</a:t>
            </a:r>
          </a:p>
        </p:txBody>
      </p:sp>
      <p:pic>
        <p:nvPicPr>
          <p:cNvPr id="43" name="Immagine 1" descr="image001">
            <a:extLst>
              <a:ext uri="{FF2B5EF4-FFF2-40B4-BE49-F238E27FC236}">
                <a16:creationId xmlns:a16="http://schemas.microsoft.com/office/drawing/2014/main" id="{AC5EC8AE-B99F-460D-9AA6-0198531950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51" t="30954" r="21438"/>
          <a:stretch/>
        </p:blipFill>
        <p:spPr bwMode="auto">
          <a:xfrm>
            <a:off x="5094634" y="3467480"/>
            <a:ext cx="1345442" cy="99118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Text Box 45">
            <a:extLst>
              <a:ext uri="{FF2B5EF4-FFF2-40B4-BE49-F238E27FC236}">
                <a16:creationId xmlns:a16="http://schemas.microsoft.com/office/drawing/2014/main" id="{9A5E4BA8-D231-4627-B8C2-E0DCE92148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7252" y="3013210"/>
            <a:ext cx="110498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1pPr>
            <a:lvl2pPr marL="742950" indent="-28575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2pPr>
            <a:lvl3pPr marL="1143000" indent="-22860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3pPr>
            <a:lvl4pPr marL="1600200" indent="-22860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4pPr>
            <a:lvl5pPr marL="2057400" indent="-228600" eaLnBrk="0" hangingPunct="0">
              <a:defRPr sz="900">
                <a:solidFill>
                  <a:schemeClr val="accent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accent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1100" b="1" dirty="0">
                <a:solidFill>
                  <a:srgbClr val="0070C0"/>
                </a:solidFill>
                <a:latin typeface="Calibri" pitchFamily="34" charset="0"/>
              </a:rPr>
              <a:t>OTTIMIZZAZIONE LIGHTING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8FF94D30-B4C7-41EF-BD07-35B9F7D2A0C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5863" t="-2801" r="22237" b="2801"/>
          <a:stretch/>
        </p:blipFill>
        <p:spPr>
          <a:xfrm>
            <a:off x="6627511" y="3227376"/>
            <a:ext cx="1466570" cy="1548425"/>
          </a:xfrm>
          <a:prstGeom prst="rect">
            <a:avLst/>
          </a:prstGeom>
        </p:spPr>
      </p:pic>
      <p:grpSp>
        <p:nvGrpSpPr>
          <p:cNvPr id="28" name="Gruppo 27">
            <a:extLst>
              <a:ext uri="{FF2B5EF4-FFF2-40B4-BE49-F238E27FC236}">
                <a16:creationId xmlns:a16="http://schemas.microsoft.com/office/drawing/2014/main" id="{09D41A86-1673-4C06-87BD-B631E3889903}"/>
              </a:ext>
            </a:extLst>
          </p:cNvPr>
          <p:cNvGrpSpPr/>
          <p:nvPr/>
        </p:nvGrpSpPr>
        <p:grpSpPr>
          <a:xfrm>
            <a:off x="8298444" y="2375733"/>
            <a:ext cx="364363" cy="346755"/>
            <a:chOff x="6084888" y="1784350"/>
            <a:chExt cx="4697412" cy="4470400"/>
          </a:xfrm>
          <a:noFill/>
        </p:grpSpPr>
        <p:grpSp>
          <p:nvGrpSpPr>
            <p:cNvPr id="31" name="Group 128">
              <a:extLst>
                <a:ext uri="{FF2B5EF4-FFF2-40B4-BE49-F238E27FC236}">
                  <a16:creationId xmlns:a16="http://schemas.microsoft.com/office/drawing/2014/main" id="{F16003CC-B972-496B-9570-AB60796899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01025" y="3819525"/>
              <a:ext cx="2581275" cy="2435225"/>
              <a:chOff x="8201025" y="3819525"/>
              <a:chExt cx="2581275" cy="2435225"/>
            </a:xfrm>
            <a:grpFill/>
          </p:grpSpPr>
          <p:sp>
            <p:nvSpPr>
              <p:cNvPr id="39" name="Freeform 6">
                <a:extLst>
                  <a:ext uri="{FF2B5EF4-FFF2-40B4-BE49-F238E27FC236}">
                    <a16:creationId xmlns:a16="http://schemas.microsoft.com/office/drawing/2014/main" id="{64CFD9F9-7D6D-430B-BEC7-09634D35A9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4350" y="3819525"/>
                <a:ext cx="1377950" cy="2211387"/>
              </a:xfrm>
              <a:custGeom>
                <a:avLst/>
                <a:gdLst>
                  <a:gd name="T0" fmla="*/ 639491 w 362"/>
                  <a:gd name="T1" fmla="*/ 2211387 h 580"/>
                  <a:gd name="T2" fmla="*/ 597619 w 362"/>
                  <a:gd name="T3" fmla="*/ 1429776 h 580"/>
                  <a:gd name="T4" fmla="*/ 0 w 362"/>
                  <a:gd name="T5" fmla="*/ 392712 h 580"/>
                  <a:gd name="T6" fmla="*/ 681362 w 362"/>
                  <a:gd name="T7" fmla="*/ 0 h 580"/>
                  <a:gd name="T8" fmla="*/ 1271368 w 362"/>
                  <a:gd name="T9" fmla="*/ 1021813 h 580"/>
                  <a:gd name="T10" fmla="*/ 1377950 w 362"/>
                  <a:gd name="T11" fmla="*/ 1418338 h 580"/>
                  <a:gd name="T12" fmla="*/ 1271368 w 362"/>
                  <a:gd name="T13" fmla="*/ 1818675 h 580"/>
                  <a:gd name="T14" fmla="*/ 639491 w 362"/>
                  <a:gd name="T15" fmla="*/ 2211387 h 58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62" h="580">
                    <a:moveTo>
                      <a:pt x="168" y="580"/>
                    </a:moveTo>
                    <a:cubicBezTo>
                      <a:pt x="236" y="494"/>
                      <a:pt x="195" y="441"/>
                      <a:pt x="157" y="375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334" y="268"/>
                      <a:pt x="334" y="268"/>
                      <a:pt x="334" y="268"/>
                    </a:cubicBezTo>
                    <a:cubicBezTo>
                      <a:pt x="352" y="300"/>
                      <a:pt x="362" y="336"/>
                      <a:pt x="362" y="372"/>
                    </a:cubicBezTo>
                    <a:cubicBezTo>
                      <a:pt x="362" y="408"/>
                      <a:pt x="352" y="444"/>
                      <a:pt x="334" y="477"/>
                    </a:cubicBezTo>
                    <a:cubicBezTo>
                      <a:pt x="299" y="537"/>
                      <a:pt x="237" y="575"/>
                      <a:pt x="168" y="58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Freeform 7">
                <a:extLst>
                  <a:ext uri="{FF2B5EF4-FFF2-40B4-BE49-F238E27FC236}">
                    <a16:creationId xmlns:a16="http://schemas.microsoft.com/office/drawing/2014/main" id="{B1871A62-A642-4ACC-863B-6B1CB330ED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1025" y="4997450"/>
                <a:ext cx="1965325" cy="1257300"/>
              </a:xfrm>
              <a:custGeom>
                <a:avLst/>
                <a:gdLst>
                  <a:gd name="T0" fmla="*/ 1721564 w 516"/>
                  <a:gd name="T1" fmla="*/ 1036320 h 330"/>
                  <a:gd name="T2" fmla="*/ 1767269 w 516"/>
                  <a:gd name="T3" fmla="*/ 975360 h 330"/>
                  <a:gd name="T4" fmla="*/ 1755843 w 516"/>
                  <a:gd name="T5" fmla="*/ 358140 h 330"/>
                  <a:gd name="T6" fmla="*/ 1691094 w 516"/>
                  <a:gd name="T7" fmla="*/ 251460 h 330"/>
                  <a:gd name="T8" fmla="*/ 609403 w 516"/>
                  <a:gd name="T9" fmla="*/ 251460 h 330"/>
                  <a:gd name="T10" fmla="*/ 609403 w 516"/>
                  <a:gd name="T11" fmla="*/ 0 h 330"/>
                  <a:gd name="T12" fmla="*/ 0 w 516"/>
                  <a:gd name="T13" fmla="*/ 643890 h 330"/>
                  <a:gd name="T14" fmla="*/ 609403 w 516"/>
                  <a:gd name="T15" fmla="*/ 1257300 h 330"/>
                  <a:gd name="T16" fmla="*/ 609403 w 516"/>
                  <a:gd name="T17" fmla="*/ 1036320 h 330"/>
                  <a:gd name="T18" fmla="*/ 1721564 w 516"/>
                  <a:gd name="T19" fmla="*/ 1036320 h 3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16" h="330">
                    <a:moveTo>
                      <a:pt x="452" y="272"/>
                    </a:moveTo>
                    <a:cubicBezTo>
                      <a:pt x="464" y="256"/>
                      <a:pt x="464" y="256"/>
                      <a:pt x="464" y="256"/>
                    </a:cubicBezTo>
                    <a:cubicBezTo>
                      <a:pt x="516" y="189"/>
                      <a:pt x="494" y="151"/>
                      <a:pt x="461" y="94"/>
                    </a:cubicBezTo>
                    <a:cubicBezTo>
                      <a:pt x="460" y="93"/>
                      <a:pt x="454" y="82"/>
                      <a:pt x="444" y="66"/>
                    </a:cubicBezTo>
                    <a:cubicBezTo>
                      <a:pt x="160" y="66"/>
                      <a:pt x="160" y="66"/>
                      <a:pt x="160" y="66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160" y="330"/>
                      <a:pt x="160" y="330"/>
                      <a:pt x="160" y="330"/>
                    </a:cubicBezTo>
                    <a:cubicBezTo>
                      <a:pt x="160" y="272"/>
                      <a:pt x="160" y="272"/>
                      <a:pt x="160" y="272"/>
                    </a:cubicBezTo>
                    <a:lnTo>
                      <a:pt x="452" y="27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32" name="Group 127">
              <a:extLst>
                <a:ext uri="{FF2B5EF4-FFF2-40B4-BE49-F238E27FC236}">
                  <a16:creationId xmlns:a16="http://schemas.microsoft.com/office/drawing/2014/main" id="{AF373656-FC68-4CC4-9B36-8D53DCC7BD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84888" y="3500438"/>
              <a:ext cx="2009775" cy="2544762"/>
              <a:chOff x="6084888" y="3500438"/>
              <a:chExt cx="2009775" cy="2544762"/>
            </a:xfrm>
            <a:grpFill/>
          </p:grpSpPr>
          <p:sp>
            <p:nvSpPr>
              <p:cNvPr id="36" name="Freeform 8">
                <a:extLst>
                  <a:ext uri="{FF2B5EF4-FFF2-40B4-BE49-F238E27FC236}">
                    <a16:creationId xmlns:a16="http://schemas.microsoft.com/office/drawing/2014/main" id="{93369D0D-BEF8-4204-A4AA-642420AFA4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4888" y="4902200"/>
                <a:ext cx="2009775" cy="1143000"/>
              </a:xfrm>
              <a:custGeom>
                <a:avLst/>
                <a:gdLst>
                  <a:gd name="T0" fmla="*/ 114192 w 528"/>
                  <a:gd name="T1" fmla="*/ 0 h 300"/>
                  <a:gd name="T2" fmla="*/ 814568 w 528"/>
                  <a:gd name="T3" fmla="*/ 354330 h 300"/>
                  <a:gd name="T4" fmla="*/ 2009775 w 528"/>
                  <a:gd name="T5" fmla="*/ 354330 h 300"/>
                  <a:gd name="T6" fmla="*/ 2009775 w 528"/>
                  <a:gd name="T7" fmla="*/ 1143000 h 300"/>
                  <a:gd name="T8" fmla="*/ 829793 w 528"/>
                  <a:gd name="T9" fmla="*/ 1143000 h 300"/>
                  <a:gd name="T10" fmla="*/ 430122 w 528"/>
                  <a:gd name="T11" fmla="*/ 1036320 h 300"/>
                  <a:gd name="T12" fmla="*/ 140837 w 528"/>
                  <a:gd name="T13" fmla="*/ 742950 h 300"/>
                  <a:gd name="T14" fmla="*/ 114192 w 528"/>
                  <a:gd name="T15" fmla="*/ 0 h 3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28" h="300">
                    <a:moveTo>
                      <a:pt x="30" y="0"/>
                    </a:moveTo>
                    <a:cubicBezTo>
                      <a:pt x="71" y="102"/>
                      <a:pt x="138" y="93"/>
                      <a:pt x="214" y="93"/>
                    </a:cubicBezTo>
                    <a:cubicBezTo>
                      <a:pt x="528" y="93"/>
                      <a:pt x="528" y="93"/>
                      <a:pt x="528" y="93"/>
                    </a:cubicBezTo>
                    <a:cubicBezTo>
                      <a:pt x="528" y="300"/>
                      <a:pt x="528" y="300"/>
                      <a:pt x="528" y="300"/>
                    </a:cubicBezTo>
                    <a:cubicBezTo>
                      <a:pt x="218" y="300"/>
                      <a:pt x="218" y="300"/>
                      <a:pt x="218" y="300"/>
                    </a:cubicBezTo>
                    <a:cubicBezTo>
                      <a:pt x="180" y="300"/>
                      <a:pt x="145" y="290"/>
                      <a:pt x="113" y="272"/>
                    </a:cubicBezTo>
                    <a:cubicBezTo>
                      <a:pt x="82" y="254"/>
                      <a:pt x="56" y="228"/>
                      <a:pt x="37" y="195"/>
                    </a:cubicBezTo>
                    <a:cubicBezTo>
                      <a:pt x="2" y="135"/>
                      <a:pt x="0" y="62"/>
                      <a:pt x="3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Freeform 9">
                <a:extLst>
                  <a:ext uri="{FF2B5EF4-FFF2-40B4-BE49-F238E27FC236}">
                    <a16:creationId xmlns:a16="http://schemas.microsoft.com/office/drawing/2014/main" id="{9EBF9B55-D287-443D-913B-C0ACE5A06D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9513" y="3500438"/>
                <a:ext cx="1450975" cy="1665287"/>
              </a:xfrm>
              <a:custGeom>
                <a:avLst/>
                <a:gdLst>
                  <a:gd name="T0" fmla="*/ 0 w 381"/>
                  <a:gd name="T1" fmla="*/ 1295647 h 437"/>
                  <a:gd name="T2" fmla="*/ 26658 w 381"/>
                  <a:gd name="T3" fmla="*/ 1368050 h 437"/>
                  <a:gd name="T4" fmla="*/ 533167 w 381"/>
                  <a:gd name="T5" fmla="*/ 1665287 h 437"/>
                  <a:gd name="T6" fmla="*/ 693117 w 381"/>
                  <a:gd name="T7" fmla="*/ 1665287 h 437"/>
                  <a:gd name="T8" fmla="*/ 1233900 w 381"/>
                  <a:gd name="T9" fmla="*/ 724038 h 437"/>
                  <a:gd name="T10" fmla="*/ 1450975 w 381"/>
                  <a:gd name="T11" fmla="*/ 849792 h 437"/>
                  <a:gd name="T12" fmla="*/ 1195817 w 381"/>
                  <a:gd name="T13" fmla="*/ 0 h 437"/>
                  <a:gd name="T14" fmla="*/ 361792 w 381"/>
                  <a:gd name="T15" fmla="*/ 221022 h 437"/>
                  <a:gd name="T16" fmla="*/ 556017 w 381"/>
                  <a:gd name="T17" fmla="*/ 331533 h 437"/>
                  <a:gd name="T18" fmla="*/ 0 w 381"/>
                  <a:gd name="T19" fmla="*/ 1295647 h 43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81" h="437">
                    <a:moveTo>
                      <a:pt x="0" y="340"/>
                    </a:moveTo>
                    <a:cubicBezTo>
                      <a:pt x="7" y="359"/>
                      <a:pt x="7" y="359"/>
                      <a:pt x="7" y="359"/>
                    </a:cubicBezTo>
                    <a:cubicBezTo>
                      <a:pt x="37" y="433"/>
                      <a:pt x="77" y="437"/>
                      <a:pt x="140" y="437"/>
                    </a:cubicBezTo>
                    <a:cubicBezTo>
                      <a:pt x="182" y="437"/>
                      <a:pt x="182" y="437"/>
                      <a:pt x="182" y="437"/>
                    </a:cubicBezTo>
                    <a:cubicBezTo>
                      <a:pt x="324" y="190"/>
                      <a:pt x="324" y="190"/>
                      <a:pt x="324" y="190"/>
                    </a:cubicBezTo>
                    <a:cubicBezTo>
                      <a:pt x="381" y="223"/>
                      <a:pt x="381" y="223"/>
                      <a:pt x="381" y="223"/>
                    </a:cubicBezTo>
                    <a:cubicBezTo>
                      <a:pt x="314" y="0"/>
                      <a:pt x="314" y="0"/>
                      <a:pt x="314" y="0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146" y="87"/>
                      <a:pt x="146" y="87"/>
                      <a:pt x="146" y="87"/>
                    </a:cubicBezTo>
                    <a:lnTo>
                      <a:pt x="0" y="34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33" name="Group 30">
              <a:extLst>
                <a:ext uri="{FF2B5EF4-FFF2-40B4-BE49-F238E27FC236}">
                  <a16:creationId xmlns:a16="http://schemas.microsoft.com/office/drawing/2014/main" id="{F20DCD06-52E5-4DC1-A2F0-EB6370A294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61213" y="1784350"/>
              <a:ext cx="2746375" cy="2143125"/>
              <a:chOff x="7161213" y="1784350"/>
              <a:chExt cx="2746375" cy="2143125"/>
            </a:xfrm>
            <a:grpFill/>
          </p:grpSpPr>
          <p:sp>
            <p:nvSpPr>
              <p:cNvPr id="34" name="Freeform 10">
                <a:extLst>
                  <a:ext uri="{FF2B5EF4-FFF2-40B4-BE49-F238E27FC236}">
                    <a16:creationId xmlns:a16="http://schemas.microsoft.com/office/drawing/2014/main" id="{D77FC05C-4724-4E11-A7B0-38463AA40D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1213" y="1784350"/>
                <a:ext cx="1938338" cy="1814512"/>
              </a:xfrm>
              <a:custGeom>
                <a:avLst/>
                <a:gdLst>
                  <a:gd name="T0" fmla="*/ 1938338 w 509"/>
                  <a:gd name="T1" fmla="*/ 346892 h 476"/>
                  <a:gd name="T2" fmla="*/ 1279532 w 509"/>
                  <a:gd name="T3" fmla="*/ 777648 h 476"/>
                  <a:gd name="T4" fmla="*/ 681655 w 509"/>
                  <a:gd name="T5" fmla="*/ 1814512 h 476"/>
                  <a:gd name="T6" fmla="*/ 0 w 509"/>
                  <a:gd name="T7" fmla="*/ 1421876 h 476"/>
                  <a:gd name="T8" fmla="*/ 590260 w 509"/>
                  <a:gd name="T9" fmla="*/ 396448 h 476"/>
                  <a:gd name="T10" fmla="*/ 883486 w 509"/>
                  <a:gd name="T11" fmla="*/ 106736 h 476"/>
                  <a:gd name="T12" fmla="*/ 1279532 w 509"/>
                  <a:gd name="T13" fmla="*/ 0 h 476"/>
                  <a:gd name="T14" fmla="*/ 1938338 w 509"/>
                  <a:gd name="T15" fmla="*/ 346892 h 4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09" h="476">
                    <a:moveTo>
                      <a:pt x="509" y="91"/>
                    </a:moveTo>
                    <a:cubicBezTo>
                      <a:pt x="400" y="76"/>
                      <a:pt x="374" y="138"/>
                      <a:pt x="336" y="204"/>
                    </a:cubicBezTo>
                    <a:cubicBezTo>
                      <a:pt x="179" y="476"/>
                      <a:pt x="179" y="476"/>
                      <a:pt x="179" y="476"/>
                    </a:cubicBezTo>
                    <a:cubicBezTo>
                      <a:pt x="0" y="373"/>
                      <a:pt x="0" y="373"/>
                      <a:pt x="0" y="373"/>
                    </a:cubicBezTo>
                    <a:cubicBezTo>
                      <a:pt x="155" y="104"/>
                      <a:pt x="155" y="104"/>
                      <a:pt x="155" y="104"/>
                    </a:cubicBezTo>
                    <a:cubicBezTo>
                      <a:pt x="174" y="72"/>
                      <a:pt x="200" y="46"/>
                      <a:pt x="232" y="28"/>
                    </a:cubicBezTo>
                    <a:cubicBezTo>
                      <a:pt x="263" y="10"/>
                      <a:pt x="299" y="0"/>
                      <a:pt x="336" y="0"/>
                    </a:cubicBezTo>
                    <a:cubicBezTo>
                      <a:pt x="405" y="0"/>
                      <a:pt x="470" y="34"/>
                      <a:pt x="509" y="9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" name="Freeform 11">
                <a:extLst>
                  <a:ext uri="{FF2B5EF4-FFF2-40B4-BE49-F238E27FC236}">
                    <a16:creationId xmlns:a16="http://schemas.microsoft.com/office/drawing/2014/main" id="{381D2646-5D01-4646-8BE7-2EF5F0697E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94713" y="2219325"/>
                <a:ext cx="1412875" cy="1708150"/>
              </a:xfrm>
              <a:custGeom>
                <a:avLst/>
                <a:gdLst>
                  <a:gd name="T0" fmla="*/ 1222461 w 371"/>
                  <a:gd name="T1" fmla="*/ 983711 h 448"/>
                  <a:gd name="T2" fmla="*/ 666450 w 371"/>
                  <a:gd name="T3" fmla="*/ 19064 h 448"/>
                  <a:gd name="T4" fmla="*/ 590285 w 371"/>
                  <a:gd name="T5" fmla="*/ 7626 h 448"/>
                  <a:gd name="T6" fmla="*/ 487461 w 371"/>
                  <a:gd name="T7" fmla="*/ 0 h 448"/>
                  <a:gd name="T8" fmla="*/ 60933 w 371"/>
                  <a:gd name="T9" fmla="*/ 331717 h 448"/>
                  <a:gd name="T10" fmla="*/ 0 w 371"/>
                  <a:gd name="T11" fmla="*/ 438476 h 448"/>
                  <a:gd name="T12" fmla="*/ 544585 w 371"/>
                  <a:gd name="T13" fmla="*/ 1376433 h 448"/>
                  <a:gd name="T14" fmla="*/ 323705 w 371"/>
                  <a:gd name="T15" fmla="*/ 1502257 h 448"/>
                  <a:gd name="T16" fmla="*/ 1188186 w 371"/>
                  <a:gd name="T17" fmla="*/ 1708150 h 448"/>
                  <a:gd name="T18" fmla="*/ 1412875 w 371"/>
                  <a:gd name="T19" fmla="*/ 873139 h 448"/>
                  <a:gd name="T20" fmla="*/ 1222461 w 371"/>
                  <a:gd name="T21" fmla="*/ 983711 h 4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1" h="448">
                    <a:moveTo>
                      <a:pt x="321" y="258"/>
                    </a:moveTo>
                    <a:cubicBezTo>
                      <a:pt x="175" y="5"/>
                      <a:pt x="175" y="5"/>
                      <a:pt x="175" y="5"/>
                    </a:cubicBezTo>
                    <a:cubicBezTo>
                      <a:pt x="155" y="2"/>
                      <a:pt x="155" y="2"/>
                      <a:pt x="155" y="2"/>
                    </a:cubicBezTo>
                    <a:cubicBezTo>
                      <a:pt x="145" y="1"/>
                      <a:pt x="136" y="0"/>
                      <a:pt x="128" y="0"/>
                    </a:cubicBezTo>
                    <a:cubicBezTo>
                      <a:pt x="66" y="0"/>
                      <a:pt x="46" y="35"/>
                      <a:pt x="16" y="87"/>
                    </a:cubicBezTo>
                    <a:cubicBezTo>
                      <a:pt x="16" y="88"/>
                      <a:pt x="10" y="98"/>
                      <a:pt x="0" y="115"/>
                    </a:cubicBezTo>
                    <a:cubicBezTo>
                      <a:pt x="143" y="361"/>
                      <a:pt x="143" y="361"/>
                      <a:pt x="143" y="361"/>
                    </a:cubicBezTo>
                    <a:cubicBezTo>
                      <a:pt x="85" y="394"/>
                      <a:pt x="85" y="394"/>
                      <a:pt x="85" y="394"/>
                    </a:cubicBezTo>
                    <a:cubicBezTo>
                      <a:pt x="312" y="448"/>
                      <a:pt x="312" y="448"/>
                      <a:pt x="312" y="448"/>
                    </a:cubicBezTo>
                    <a:cubicBezTo>
                      <a:pt x="371" y="229"/>
                      <a:pt x="371" y="229"/>
                      <a:pt x="371" y="229"/>
                    </a:cubicBezTo>
                    <a:lnTo>
                      <a:pt x="321" y="258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44" name="Group 201">
            <a:extLst>
              <a:ext uri="{FF2B5EF4-FFF2-40B4-BE49-F238E27FC236}">
                <a16:creationId xmlns:a16="http://schemas.microsoft.com/office/drawing/2014/main" id="{6B8A4896-A777-4A97-9E48-A19EEE411581}"/>
              </a:ext>
            </a:extLst>
          </p:cNvPr>
          <p:cNvGrpSpPr>
            <a:grpSpLocks/>
          </p:cNvGrpSpPr>
          <p:nvPr/>
        </p:nvGrpSpPr>
        <p:grpSpPr bwMode="auto">
          <a:xfrm>
            <a:off x="8340328" y="1898136"/>
            <a:ext cx="324581" cy="366970"/>
            <a:chOff x="727075" y="3759200"/>
            <a:chExt cx="425451" cy="481013"/>
          </a:xfrm>
          <a:noFill/>
        </p:grpSpPr>
        <p:sp>
          <p:nvSpPr>
            <p:cNvPr id="46" name="Rectangle 142">
              <a:extLst>
                <a:ext uri="{FF2B5EF4-FFF2-40B4-BE49-F238E27FC236}">
                  <a16:creationId xmlns:a16="http://schemas.microsoft.com/office/drawing/2014/main" id="{889ADC36-00F0-4D51-97DD-4F2E7CE745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4264" y="3892550"/>
              <a:ext cx="68262" cy="114300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47" name="Rectangle 143">
              <a:extLst>
                <a:ext uri="{FF2B5EF4-FFF2-40B4-BE49-F238E27FC236}">
                  <a16:creationId xmlns:a16="http://schemas.microsoft.com/office/drawing/2014/main" id="{421E134D-9B9B-401E-B4A0-824F55DC8A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425" y="3840163"/>
              <a:ext cx="152400" cy="4127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48" name="Freeform 144">
              <a:extLst>
                <a:ext uri="{FF2B5EF4-FFF2-40B4-BE49-F238E27FC236}">
                  <a16:creationId xmlns:a16="http://schemas.microsoft.com/office/drawing/2014/main" id="{D50AC7D7-CBF0-408E-9358-4E7B8849B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325" y="3759200"/>
              <a:ext cx="114300" cy="61913"/>
            </a:xfrm>
            <a:custGeom>
              <a:avLst/>
              <a:gdLst>
                <a:gd name="T0" fmla="*/ 435483000 w 30"/>
                <a:gd name="T1" fmla="*/ 119790046 h 16"/>
                <a:gd name="T2" fmla="*/ 116128800 w 30"/>
                <a:gd name="T3" fmla="*/ 239576223 h 16"/>
                <a:gd name="T4" fmla="*/ 0 w 30"/>
                <a:gd name="T5" fmla="*/ 119790046 h 16"/>
                <a:gd name="T6" fmla="*/ 116128800 w 30"/>
                <a:gd name="T7" fmla="*/ 0 h 16"/>
                <a:gd name="T8" fmla="*/ 435483000 w 30"/>
                <a:gd name="T9" fmla="*/ 11979004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16">
                  <a:moveTo>
                    <a:pt x="30" y="8"/>
                  </a:moveTo>
                  <a:cubicBezTo>
                    <a:pt x="30" y="8"/>
                    <a:pt x="12" y="16"/>
                    <a:pt x="8" y="16"/>
                  </a:cubicBezTo>
                  <a:cubicBezTo>
                    <a:pt x="4" y="16"/>
                    <a:pt x="0" y="13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" y="0"/>
                    <a:pt x="30" y="8"/>
                    <a:pt x="30" y="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9" name="Freeform 145">
              <a:extLst>
                <a:ext uri="{FF2B5EF4-FFF2-40B4-BE49-F238E27FC236}">
                  <a16:creationId xmlns:a16="http://schemas.microsoft.com/office/drawing/2014/main" id="{271048DC-4EBF-4264-AEC2-453652708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625" y="3759200"/>
              <a:ext cx="109538" cy="61913"/>
            </a:xfrm>
            <a:custGeom>
              <a:avLst/>
              <a:gdLst>
                <a:gd name="T0" fmla="*/ 0 w 29"/>
                <a:gd name="T1" fmla="*/ 119790046 h 16"/>
                <a:gd name="T2" fmla="*/ 299609093 w 29"/>
                <a:gd name="T3" fmla="*/ 239576223 h 16"/>
                <a:gd name="T4" fmla="*/ 413743912 w 29"/>
                <a:gd name="T5" fmla="*/ 119790046 h 16"/>
                <a:gd name="T6" fmla="*/ 299609093 w 29"/>
                <a:gd name="T7" fmla="*/ 0 h 16"/>
                <a:gd name="T8" fmla="*/ 0 w 29"/>
                <a:gd name="T9" fmla="*/ 11979004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" h="16">
                  <a:moveTo>
                    <a:pt x="0" y="8"/>
                  </a:moveTo>
                  <a:cubicBezTo>
                    <a:pt x="0" y="8"/>
                    <a:pt x="17" y="16"/>
                    <a:pt x="21" y="16"/>
                  </a:cubicBezTo>
                  <a:cubicBezTo>
                    <a:pt x="26" y="16"/>
                    <a:pt x="29" y="13"/>
                    <a:pt x="29" y="8"/>
                  </a:cubicBezTo>
                  <a:cubicBezTo>
                    <a:pt x="29" y="4"/>
                    <a:pt x="26" y="0"/>
                    <a:pt x="21" y="0"/>
                  </a:cubicBezTo>
                  <a:cubicBezTo>
                    <a:pt x="17" y="0"/>
                    <a:pt x="0" y="8"/>
                    <a:pt x="0" y="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0" name="Oval 146">
              <a:extLst>
                <a:ext uri="{FF2B5EF4-FFF2-40B4-BE49-F238E27FC236}">
                  <a16:creationId xmlns:a16="http://schemas.microsoft.com/office/drawing/2014/main" id="{6E188AE4-8028-4C65-AC93-8F44D1E9A8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813" y="3767138"/>
              <a:ext cx="49213" cy="49213"/>
            </a:xfrm>
            <a:prstGeom prst="ellipse">
              <a:avLst/>
            </a:prstGeom>
            <a:solidFill>
              <a:schemeClr val="accent6"/>
            </a:solidFill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51" name="Rectangle 147">
              <a:extLst>
                <a:ext uri="{FF2B5EF4-FFF2-40B4-BE49-F238E27FC236}">
                  <a16:creationId xmlns:a16="http://schemas.microsoft.com/office/drawing/2014/main" id="{71E6D8C0-E37D-4198-BF50-4531C640A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688" y="3790950"/>
              <a:ext cx="19050" cy="38100"/>
            </a:xfrm>
            <a:prstGeom prst="rect">
              <a:avLst/>
            </a:prstGeom>
            <a:solidFill>
              <a:schemeClr val="accent6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52" name="Rectangle 148">
              <a:extLst>
                <a:ext uri="{FF2B5EF4-FFF2-40B4-BE49-F238E27FC236}">
                  <a16:creationId xmlns:a16="http://schemas.microsoft.com/office/drawing/2014/main" id="{24E301BD-2AE4-4B05-B756-8F58962DD2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250" y="4033838"/>
              <a:ext cx="92075" cy="3492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53" name="Freeform 149">
              <a:extLst>
                <a:ext uri="{FF2B5EF4-FFF2-40B4-BE49-F238E27FC236}">
                  <a16:creationId xmlns:a16="http://schemas.microsoft.com/office/drawing/2014/main" id="{61F0C3F3-571B-44ED-B14E-03EF306A86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3" y="3916363"/>
              <a:ext cx="103187" cy="106362"/>
            </a:xfrm>
            <a:custGeom>
              <a:avLst/>
              <a:gdLst>
                <a:gd name="T0" fmla="*/ 91723 w 27"/>
                <a:gd name="T1" fmla="*/ 45584 h 28"/>
                <a:gd name="T2" fmla="*/ 103188 w 27"/>
                <a:gd name="T3" fmla="*/ 0 h 28"/>
                <a:gd name="T4" fmla="*/ 61148 w 27"/>
                <a:gd name="T5" fmla="*/ 0 h 28"/>
                <a:gd name="T6" fmla="*/ 0 w 27"/>
                <a:gd name="T7" fmla="*/ 60779 h 28"/>
                <a:gd name="T8" fmla="*/ 0 w 27"/>
                <a:gd name="T9" fmla="*/ 106363 h 28"/>
                <a:gd name="T10" fmla="*/ 68792 w 27"/>
                <a:gd name="T11" fmla="*/ 106363 h 28"/>
                <a:gd name="T12" fmla="*/ 68792 w 27"/>
                <a:gd name="T13" fmla="*/ 91168 h 28"/>
                <a:gd name="T14" fmla="*/ 91723 w 27"/>
                <a:gd name="T15" fmla="*/ 68376 h 28"/>
                <a:gd name="T16" fmla="*/ 95544 w 27"/>
                <a:gd name="T17" fmla="*/ 68376 h 28"/>
                <a:gd name="T18" fmla="*/ 91723 w 27"/>
                <a:gd name="T19" fmla="*/ 45584 h 2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" h="28">
                  <a:moveTo>
                    <a:pt x="24" y="12"/>
                  </a:moveTo>
                  <a:cubicBezTo>
                    <a:pt x="24" y="8"/>
                    <a:pt x="25" y="4"/>
                    <a:pt x="2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0"/>
                    <a:pt x="21" y="18"/>
                    <a:pt x="24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4" y="16"/>
                    <a:pt x="24" y="14"/>
                    <a:pt x="24" y="12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4" name="Freeform 150">
              <a:extLst>
                <a:ext uri="{FF2B5EF4-FFF2-40B4-BE49-F238E27FC236}">
                  <a16:creationId xmlns:a16="http://schemas.microsoft.com/office/drawing/2014/main" id="{4A5AF6C9-8EFB-4BD5-9832-04DEC8300F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876" y="3916363"/>
              <a:ext cx="38100" cy="68262"/>
            </a:xfrm>
            <a:custGeom>
              <a:avLst/>
              <a:gdLst>
                <a:gd name="T0" fmla="*/ 0 w 10"/>
                <a:gd name="T1" fmla="*/ 0 h 18"/>
                <a:gd name="T2" fmla="*/ 7620 w 10"/>
                <a:gd name="T3" fmla="*/ 45509 h 18"/>
                <a:gd name="T4" fmla="*/ 7620 w 10"/>
                <a:gd name="T5" fmla="*/ 68263 h 18"/>
                <a:gd name="T6" fmla="*/ 38100 w 10"/>
                <a:gd name="T7" fmla="*/ 68263 h 18"/>
                <a:gd name="T8" fmla="*/ 38100 w 10"/>
                <a:gd name="T9" fmla="*/ 0 h 18"/>
                <a:gd name="T10" fmla="*/ 0 w 10"/>
                <a:gd name="T11" fmla="*/ 0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" h="18">
                  <a:moveTo>
                    <a:pt x="0" y="0"/>
                  </a:moveTo>
                  <a:cubicBezTo>
                    <a:pt x="1" y="4"/>
                    <a:pt x="2" y="8"/>
                    <a:pt x="2" y="12"/>
                  </a:cubicBezTo>
                  <a:cubicBezTo>
                    <a:pt x="2" y="14"/>
                    <a:pt x="2" y="16"/>
                    <a:pt x="2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5" name="Freeform 151">
              <a:extLst>
                <a:ext uri="{FF2B5EF4-FFF2-40B4-BE49-F238E27FC236}">
                  <a16:creationId xmlns:a16="http://schemas.microsoft.com/office/drawing/2014/main" id="{663443F8-B06E-4141-BAE8-2E7399785D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550" y="3892550"/>
              <a:ext cx="182563" cy="138113"/>
            </a:xfrm>
            <a:custGeom>
              <a:avLst/>
              <a:gdLst>
                <a:gd name="T0" fmla="*/ 182563 w 48"/>
                <a:gd name="T1" fmla="*/ 69057 h 36"/>
                <a:gd name="T2" fmla="*/ 148332 w 48"/>
                <a:gd name="T3" fmla="*/ 0 h 36"/>
                <a:gd name="T4" fmla="*/ 34231 w 48"/>
                <a:gd name="T5" fmla="*/ 0 h 36"/>
                <a:gd name="T6" fmla="*/ 0 w 48"/>
                <a:gd name="T7" fmla="*/ 69057 h 36"/>
                <a:gd name="T8" fmla="*/ 34231 w 48"/>
                <a:gd name="T9" fmla="*/ 138113 h 36"/>
                <a:gd name="T10" fmla="*/ 152136 w 48"/>
                <a:gd name="T11" fmla="*/ 138113 h 36"/>
                <a:gd name="T12" fmla="*/ 182563 w 48"/>
                <a:gd name="T13" fmla="*/ 69057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36">
                  <a:moveTo>
                    <a:pt x="48" y="18"/>
                  </a:moveTo>
                  <a:cubicBezTo>
                    <a:pt x="48" y="11"/>
                    <a:pt x="44" y="4"/>
                    <a:pt x="3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4"/>
                    <a:pt x="0" y="11"/>
                    <a:pt x="0" y="18"/>
                  </a:cubicBezTo>
                  <a:cubicBezTo>
                    <a:pt x="0" y="25"/>
                    <a:pt x="4" y="32"/>
                    <a:pt x="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5" y="32"/>
                    <a:pt x="48" y="25"/>
                    <a:pt x="48" y="1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6" name="Freeform 152">
              <a:extLst>
                <a:ext uri="{FF2B5EF4-FFF2-40B4-BE49-F238E27FC236}">
                  <a16:creationId xmlns:a16="http://schemas.microsoft.com/office/drawing/2014/main" id="{DD0F1E46-E0DA-4167-920E-B5F3E7D3F2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075" y="4090988"/>
              <a:ext cx="95250" cy="149225"/>
            </a:xfrm>
            <a:custGeom>
              <a:avLst/>
              <a:gdLst>
                <a:gd name="T0" fmla="*/ 0 w 25"/>
                <a:gd name="T1" fmla="*/ 103310 h 39"/>
                <a:gd name="T2" fmla="*/ 49530 w 25"/>
                <a:gd name="T3" fmla="*/ 149225 h 39"/>
                <a:gd name="T4" fmla="*/ 95250 w 25"/>
                <a:gd name="T5" fmla="*/ 103310 h 39"/>
                <a:gd name="T6" fmla="*/ 53340 w 25"/>
                <a:gd name="T7" fmla="*/ 0 h 39"/>
                <a:gd name="T8" fmla="*/ 45720 w 25"/>
                <a:gd name="T9" fmla="*/ 0 h 39"/>
                <a:gd name="T10" fmla="*/ 0 w 25"/>
                <a:gd name="T11" fmla="*/ 103310 h 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39">
                  <a:moveTo>
                    <a:pt x="0" y="27"/>
                  </a:moveTo>
                  <a:cubicBezTo>
                    <a:pt x="0" y="34"/>
                    <a:pt x="6" y="39"/>
                    <a:pt x="13" y="39"/>
                  </a:cubicBezTo>
                  <a:cubicBezTo>
                    <a:pt x="20" y="39"/>
                    <a:pt x="25" y="34"/>
                    <a:pt x="25" y="27"/>
                  </a:cubicBezTo>
                  <a:cubicBezTo>
                    <a:pt x="25" y="21"/>
                    <a:pt x="17" y="6"/>
                    <a:pt x="14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9" y="6"/>
                    <a:pt x="0" y="21"/>
                    <a:pt x="0" y="27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57" name="Freeform 697">
            <a:extLst>
              <a:ext uri="{FF2B5EF4-FFF2-40B4-BE49-F238E27FC236}">
                <a16:creationId xmlns:a16="http://schemas.microsoft.com/office/drawing/2014/main" id="{209E1A3F-377D-4AA6-BE33-A2B476D71B9F}"/>
              </a:ext>
            </a:extLst>
          </p:cNvPr>
          <p:cNvSpPr>
            <a:spLocks/>
          </p:cNvSpPr>
          <p:nvPr/>
        </p:nvSpPr>
        <p:spPr bwMode="auto">
          <a:xfrm>
            <a:off x="8374113" y="814930"/>
            <a:ext cx="212725" cy="407988"/>
          </a:xfrm>
          <a:custGeom>
            <a:avLst/>
            <a:gdLst>
              <a:gd name="T0" fmla="*/ 0 w 134"/>
              <a:gd name="T1" fmla="*/ 362902945 h 257"/>
              <a:gd name="T2" fmla="*/ 156249688 w 134"/>
              <a:gd name="T3" fmla="*/ 362902945 h 257"/>
              <a:gd name="T4" fmla="*/ 100806250 w 134"/>
              <a:gd name="T5" fmla="*/ 647681744 h 257"/>
              <a:gd name="T6" fmla="*/ 337700938 w 134"/>
              <a:gd name="T7" fmla="*/ 279738480 h 257"/>
              <a:gd name="T8" fmla="*/ 204133450 w 134"/>
              <a:gd name="T9" fmla="*/ 279738480 h 257"/>
              <a:gd name="T10" fmla="*/ 259576888 w 134"/>
              <a:gd name="T11" fmla="*/ 0 h 257"/>
              <a:gd name="T12" fmla="*/ 0 w 134"/>
              <a:gd name="T13" fmla="*/ 362902945 h 25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4" h="257">
                <a:moveTo>
                  <a:pt x="0" y="144"/>
                </a:moveTo>
                <a:lnTo>
                  <a:pt x="62" y="144"/>
                </a:lnTo>
                <a:lnTo>
                  <a:pt x="40" y="257"/>
                </a:lnTo>
                <a:lnTo>
                  <a:pt x="134" y="111"/>
                </a:lnTo>
                <a:lnTo>
                  <a:pt x="81" y="111"/>
                </a:lnTo>
                <a:lnTo>
                  <a:pt x="103" y="0"/>
                </a:lnTo>
                <a:lnTo>
                  <a:pt x="0" y="144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58" name="Elemento grafico 57">
            <a:extLst>
              <a:ext uri="{FF2B5EF4-FFF2-40B4-BE49-F238E27FC236}">
                <a16:creationId xmlns:a16="http://schemas.microsoft.com/office/drawing/2014/main" id="{55550CD7-4747-4FDF-BEC5-5F4314A37F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0187" y="1385085"/>
            <a:ext cx="192363" cy="325185"/>
          </a:xfrm>
          <a:prstGeom prst="rect">
            <a:avLst/>
          </a:prstGeom>
        </p:spPr>
      </p:pic>
      <p:pic>
        <p:nvPicPr>
          <p:cNvPr id="59" name="Elemento grafico 58">
            <a:extLst>
              <a:ext uri="{FF2B5EF4-FFF2-40B4-BE49-F238E27FC236}">
                <a16:creationId xmlns:a16="http://schemas.microsoft.com/office/drawing/2014/main" id="{0BC23CCF-D121-4A0F-9493-6D255ECA7AF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24908" y="255062"/>
            <a:ext cx="502920" cy="440055"/>
          </a:xfrm>
          <a:prstGeom prst="rect">
            <a:avLst/>
          </a:prstGeom>
        </p:spPr>
      </p:pic>
      <p:sp>
        <p:nvSpPr>
          <p:cNvPr id="60" name="Doppia parentesi quadra 59">
            <a:extLst>
              <a:ext uri="{FF2B5EF4-FFF2-40B4-BE49-F238E27FC236}">
                <a16:creationId xmlns:a16="http://schemas.microsoft.com/office/drawing/2014/main" id="{2447B69F-5A0A-4D21-8A86-6499B12FFB94}"/>
              </a:ext>
            </a:extLst>
          </p:cNvPr>
          <p:cNvSpPr/>
          <p:nvPr/>
        </p:nvSpPr>
        <p:spPr>
          <a:xfrm>
            <a:off x="8159701" y="718190"/>
            <a:ext cx="644656" cy="2141220"/>
          </a:xfrm>
          <a:prstGeom prst="bracketPair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1" name="Rectangle 2">
            <a:extLst>
              <a:ext uri="{FF2B5EF4-FFF2-40B4-BE49-F238E27FC236}">
                <a16:creationId xmlns:a16="http://schemas.microsoft.com/office/drawing/2014/main" id="{2DCCA5AE-EB75-4FBC-AD71-FBEE6DF927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itolo 2">
            <a:extLst>
              <a:ext uri="{FF2B5EF4-FFF2-40B4-BE49-F238E27FC236}">
                <a16:creationId xmlns:a16="http://schemas.microsoft.com/office/drawing/2014/main" id="{B519E464-DE93-4538-914D-9320133D1179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2. Efficientamento energetico</a:t>
            </a:r>
            <a:endParaRPr lang="it-IT" sz="1600" b="0" dirty="0">
              <a:solidFill>
                <a:srgbClr val="7778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438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ttangolo arrotondato 11">
            <a:extLst>
              <a:ext uri="{FF2B5EF4-FFF2-40B4-BE49-F238E27FC236}">
                <a16:creationId xmlns:a16="http://schemas.microsoft.com/office/drawing/2014/main" id="{23A40205-5045-48D7-8AD8-F880FCF38676}"/>
              </a:ext>
            </a:extLst>
          </p:cNvPr>
          <p:cNvSpPr/>
          <p:nvPr/>
        </p:nvSpPr>
        <p:spPr bwMode="auto">
          <a:xfrm>
            <a:off x="1733151" y="1457712"/>
            <a:ext cx="2096119" cy="6938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RIDUZIONE COSTO</a:t>
            </a:r>
            <a:endParaRPr kumimoji="0" lang="en-US" sz="1108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8" b="1" kern="0" dirty="0">
                <a:latin typeface="Calibri"/>
              </a:rPr>
              <a:t>ENERGIA PRIMARIA</a:t>
            </a:r>
            <a:endParaRPr kumimoji="0" lang="en-US" sz="1108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sp>
        <p:nvSpPr>
          <p:cNvPr id="74" name="Rettangolo arrotondato 13">
            <a:extLst>
              <a:ext uri="{FF2B5EF4-FFF2-40B4-BE49-F238E27FC236}">
                <a16:creationId xmlns:a16="http://schemas.microsoft.com/office/drawing/2014/main" id="{E11391AC-EEF7-4EFF-B516-7DE82E149BDC}"/>
              </a:ext>
            </a:extLst>
          </p:cNvPr>
          <p:cNvSpPr/>
          <p:nvPr/>
        </p:nvSpPr>
        <p:spPr bwMode="auto">
          <a:xfrm>
            <a:off x="1209314" y="1078968"/>
            <a:ext cx="3143795" cy="332588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92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</a:rPr>
              <a:t>EFFICIENZA </a:t>
            </a:r>
            <a:r>
              <a:rPr lang="en-US" sz="1292" b="1" kern="0" dirty="0">
                <a:latin typeface="Calibri"/>
              </a:rPr>
              <a:t>ECONOMICA</a:t>
            </a:r>
            <a:endParaRPr kumimoji="0" lang="en-US" sz="1292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pic>
        <p:nvPicPr>
          <p:cNvPr id="7" name="Immagine 6" descr="LOGO_EDIS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10" name="Segnaposto numero diapositiva 4"/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37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pic>
        <p:nvPicPr>
          <p:cNvPr id="31" name="Picture 12" descr="http://www.allfinanceinfo.com/wp-content/uploads/2013/05/Saving-Money.jpg">
            <a:extLst>
              <a:ext uri="{FF2B5EF4-FFF2-40B4-BE49-F238E27FC236}">
                <a16:creationId xmlns:a16="http://schemas.microsoft.com/office/drawing/2014/main" id="{285492F3-813E-4F83-A141-A4D5932B7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06"/>
          <a:stretch>
            <a:fillRect/>
          </a:stretch>
        </p:blipFill>
        <p:spPr bwMode="auto">
          <a:xfrm>
            <a:off x="3143701" y="1550808"/>
            <a:ext cx="480294" cy="457286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Sottotitolo 2">
            <a:extLst>
              <a:ext uri="{FF2B5EF4-FFF2-40B4-BE49-F238E27FC236}">
                <a16:creationId xmlns:a16="http://schemas.microsoft.com/office/drawing/2014/main" id="{C12E6C06-40B8-4166-99E7-EADD43AB3E8A}"/>
              </a:ext>
            </a:extLst>
          </p:cNvPr>
          <p:cNvSpPr txBox="1">
            <a:spLocks/>
          </p:cNvSpPr>
          <p:nvPr/>
        </p:nvSpPr>
        <p:spPr bwMode="auto">
          <a:xfrm>
            <a:off x="396740" y="2465369"/>
            <a:ext cx="8394854" cy="1804552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b="1" dirty="0">
                <a:solidFill>
                  <a:srgbClr val="1F497D"/>
                </a:solidFill>
                <a:latin typeface="+mj-lt"/>
              </a:rPr>
              <a:t>TARGET </a:t>
            </a:r>
            <a:r>
              <a:rPr lang="en-US" b="1" dirty="0">
                <a:solidFill>
                  <a:srgbClr val="1F497D"/>
                </a:solidFill>
                <a:latin typeface="+mj-lt"/>
                <a:sym typeface="Wingdings" pitchFamily="2" charset="2"/>
              </a:rPr>
              <a:t>  	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A </a:t>
            </a: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parità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di </a:t>
            </a: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Energia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Consumata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e di </a:t>
            </a: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Volumi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di </a:t>
            </a: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Prodotto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, </a:t>
            </a:r>
          </a:p>
          <a:p>
            <a:pPr eaLnBrk="1" hangingPunct="1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			</a:t>
            </a:r>
            <a:r>
              <a:rPr lang="en-US" sz="1400" b="1" dirty="0">
                <a:solidFill>
                  <a:schemeClr val="accent1"/>
                </a:solidFill>
                <a:latin typeface="+mj-lt"/>
              </a:rPr>
              <a:t>RIDURRE IL COSTO DELL’ENERGIA</a:t>
            </a:r>
          </a:p>
          <a:p>
            <a:pPr eaLnBrk="1" hangingPunct="1">
              <a:spcBef>
                <a:spcPct val="20000"/>
              </a:spcBef>
              <a:buFont typeface="Arial" pitchFamily="34" charset="0"/>
              <a:buNone/>
              <a:defRPr/>
            </a:pPr>
            <a:endParaRPr lang="en-US" b="1" dirty="0">
              <a:solidFill>
                <a:srgbClr val="FF0000"/>
              </a:solidFill>
              <a:latin typeface="+mj-lt"/>
            </a:endParaRPr>
          </a:p>
          <a:p>
            <a:pPr eaLnBrk="1" hangingPunct="1">
              <a:spcBef>
                <a:spcPct val="20000"/>
              </a:spcBef>
              <a:defRPr/>
            </a:pPr>
            <a:r>
              <a:rPr lang="en-US" b="1" dirty="0">
                <a:solidFill>
                  <a:srgbClr val="00B050"/>
                </a:solidFill>
                <a:latin typeface="+mj-lt"/>
              </a:rPr>
              <a:t>ACTION </a:t>
            </a:r>
            <a:r>
              <a:rPr lang="en-US" b="1" dirty="0">
                <a:solidFill>
                  <a:srgbClr val="00B050"/>
                </a:solidFill>
                <a:latin typeface="+mj-lt"/>
                <a:sym typeface="Wingdings" pitchFamily="2" charset="2"/>
              </a:rPr>
              <a:t> </a:t>
            </a:r>
            <a:r>
              <a:rPr lang="en-US" b="1" dirty="0">
                <a:solidFill>
                  <a:srgbClr val="FF0000"/>
                </a:solidFill>
                <a:latin typeface="+mj-lt"/>
                <a:sym typeface="Wingdings" pitchFamily="2" charset="2"/>
              </a:rPr>
              <a:t> 	</a:t>
            </a: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  <a:latin typeface="+mj-lt"/>
                <a:sym typeface="Wingdings" pitchFamily="2" charset="2"/>
              </a:rPr>
              <a:t>Rinegoziazione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  <a:sym typeface="Wingdings" pitchFamily="2" charset="2"/>
              </a:rPr>
              <a:t> / </a:t>
            </a: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  <a:latin typeface="+mj-lt"/>
                <a:sym typeface="Wingdings" pitchFamily="2" charset="2"/>
              </a:rPr>
              <a:t>Rimodulazione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  <a:sym typeface="Wingdings" pitchFamily="2" charset="2"/>
              </a:rPr>
              <a:t> </a:t>
            </a: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  <a:latin typeface="+mj-lt"/>
                <a:sym typeface="Wingdings" pitchFamily="2" charset="2"/>
              </a:rPr>
              <a:t>contratti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  <a:sym typeface="Wingdings" pitchFamily="2" charset="2"/>
              </a:rPr>
              <a:t> di </a:t>
            </a: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  <a:latin typeface="+mj-lt"/>
                <a:sym typeface="Wingdings" pitchFamily="2" charset="2"/>
              </a:rPr>
              <a:t>fornitura</a:t>
            </a:r>
            <a:endParaRPr lang="en-US" sz="1400" b="1" dirty="0">
              <a:solidFill>
                <a:schemeClr val="bg1">
                  <a:lumMod val="50000"/>
                </a:schemeClr>
              </a:solidFill>
              <a:latin typeface="+mj-lt"/>
              <a:sym typeface="Wingdings" pitchFamily="2" charset="2"/>
            </a:endParaRPr>
          </a:p>
          <a:p>
            <a:pPr eaLnBrk="1" hangingPunct="1">
              <a:spcBef>
                <a:spcPct val="20000"/>
              </a:spcBef>
              <a:defRPr/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  <a:sym typeface="Wingdings" pitchFamily="2" charset="2"/>
              </a:rPr>
              <a:t>			</a:t>
            </a: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  <a:latin typeface="+mj-lt"/>
                <a:sym typeface="Wingdings" pitchFamily="2" charset="2"/>
              </a:rPr>
              <a:t>I</a:t>
            </a: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nvestire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in Fonti di </a:t>
            </a: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Energia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più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convenienti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/ </a:t>
            </a:r>
            <a:r>
              <a:rPr lang="en-US" sz="14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sostenibili</a:t>
            </a:r>
            <a:endParaRPr lang="en-US" sz="1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948F94D5-796A-4D5F-B7B9-AD67BA44C96C}"/>
              </a:ext>
            </a:extLst>
          </p:cNvPr>
          <p:cNvGrpSpPr/>
          <p:nvPr/>
        </p:nvGrpSpPr>
        <p:grpSpPr>
          <a:xfrm>
            <a:off x="8298444" y="3050188"/>
            <a:ext cx="364363" cy="346755"/>
            <a:chOff x="6084888" y="1784350"/>
            <a:chExt cx="4697412" cy="4470400"/>
          </a:xfrm>
          <a:noFill/>
        </p:grpSpPr>
        <p:grpSp>
          <p:nvGrpSpPr>
            <p:cNvPr id="16" name="Group 128">
              <a:extLst>
                <a:ext uri="{FF2B5EF4-FFF2-40B4-BE49-F238E27FC236}">
                  <a16:creationId xmlns:a16="http://schemas.microsoft.com/office/drawing/2014/main" id="{E18D2E70-E035-4F5F-AAEE-C549DB9F79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01025" y="3819525"/>
              <a:ext cx="2581275" cy="2435225"/>
              <a:chOff x="8201025" y="3819525"/>
              <a:chExt cx="2581275" cy="2435225"/>
            </a:xfrm>
            <a:grpFill/>
          </p:grpSpPr>
          <p:sp>
            <p:nvSpPr>
              <p:cNvPr id="23" name="Freeform 6">
                <a:extLst>
                  <a:ext uri="{FF2B5EF4-FFF2-40B4-BE49-F238E27FC236}">
                    <a16:creationId xmlns:a16="http://schemas.microsoft.com/office/drawing/2014/main" id="{4E29A2DC-B5A4-41B3-81AD-21636A07F5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4350" y="3819525"/>
                <a:ext cx="1377950" cy="2211387"/>
              </a:xfrm>
              <a:custGeom>
                <a:avLst/>
                <a:gdLst>
                  <a:gd name="T0" fmla="*/ 639491 w 362"/>
                  <a:gd name="T1" fmla="*/ 2211387 h 580"/>
                  <a:gd name="T2" fmla="*/ 597619 w 362"/>
                  <a:gd name="T3" fmla="*/ 1429776 h 580"/>
                  <a:gd name="T4" fmla="*/ 0 w 362"/>
                  <a:gd name="T5" fmla="*/ 392712 h 580"/>
                  <a:gd name="T6" fmla="*/ 681362 w 362"/>
                  <a:gd name="T7" fmla="*/ 0 h 580"/>
                  <a:gd name="T8" fmla="*/ 1271368 w 362"/>
                  <a:gd name="T9" fmla="*/ 1021813 h 580"/>
                  <a:gd name="T10" fmla="*/ 1377950 w 362"/>
                  <a:gd name="T11" fmla="*/ 1418338 h 580"/>
                  <a:gd name="T12" fmla="*/ 1271368 w 362"/>
                  <a:gd name="T13" fmla="*/ 1818675 h 580"/>
                  <a:gd name="T14" fmla="*/ 639491 w 362"/>
                  <a:gd name="T15" fmla="*/ 2211387 h 58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62" h="580">
                    <a:moveTo>
                      <a:pt x="168" y="580"/>
                    </a:moveTo>
                    <a:cubicBezTo>
                      <a:pt x="236" y="494"/>
                      <a:pt x="195" y="441"/>
                      <a:pt x="157" y="375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334" y="268"/>
                      <a:pt x="334" y="268"/>
                      <a:pt x="334" y="268"/>
                    </a:cubicBezTo>
                    <a:cubicBezTo>
                      <a:pt x="352" y="300"/>
                      <a:pt x="362" y="336"/>
                      <a:pt x="362" y="372"/>
                    </a:cubicBezTo>
                    <a:cubicBezTo>
                      <a:pt x="362" y="408"/>
                      <a:pt x="352" y="444"/>
                      <a:pt x="334" y="477"/>
                    </a:cubicBezTo>
                    <a:cubicBezTo>
                      <a:pt x="299" y="537"/>
                      <a:pt x="237" y="575"/>
                      <a:pt x="168" y="58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Freeform 7">
                <a:extLst>
                  <a:ext uri="{FF2B5EF4-FFF2-40B4-BE49-F238E27FC236}">
                    <a16:creationId xmlns:a16="http://schemas.microsoft.com/office/drawing/2014/main" id="{FE772A1C-20E2-4BD4-99E5-A0EAF3F0B5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1025" y="4997450"/>
                <a:ext cx="1965325" cy="1257300"/>
              </a:xfrm>
              <a:custGeom>
                <a:avLst/>
                <a:gdLst>
                  <a:gd name="T0" fmla="*/ 1721564 w 516"/>
                  <a:gd name="T1" fmla="*/ 1036320 h 330"/>
                  <a:gd name="T2" fmla="*/ 1767269 w 516"/>
                  <a:gd name="T3" fmla="*/ 975360 h 330"/>
                  <a:gd name="T4" fmla="*/ 1755843 w 516"/>
                  <a:gd name="T5" fmla="*/ 358140 h 330"/>
                  <a:gd name="T6" fmla="*/ 1691094 w 516"/>
                  <a:gd name="T7" fmla="*/ 251460 h 330"/>
                  <a:gd name="T8" fmla="*/ 609403 w 516"/>
                  <a:gd name="T9" fmla="*/ 251460 h 330"/>
                  <a:gd name="T10" fmla="*/ 609403 w 516"/>
                  <a:gd name="T11" fmla="*/ 0 h 330"/>
                  <a:gd name="T12" fmla="*/ 0 w 516"/>
                  <a:gd name="T13" fmla="*/ 643890 h 330"/>
                  <a:gd name="T14" fmla="*/ 609403 w 516"/>
                  <a:gd name="T15" fmla="*/ 1257300 h 330"/>
                  <a:gd name="T16" fmla="*/ 609403 w 516"/>
                  <a:gd name="T17" fmla="*/ 1036320 h 330"/>
                  <a:gd name="T18" fmla="*/ 1721564 w 516"/>
                  <a:gd name="T19" fmla="*/ 1036320 h 3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16" h="330">
                    <a:moveTo>
                      <a:pt x="452" y="272"/>
                    </a:moveTo>
                    <a:cubicBezTo>
                      <a:pt x="464" y="256"/>
                      <a:pt x="464" y="256"/>
                      <a:pt x="464" y="256"/>
                    </a:cubicBezTo>
                    <a:cubicBezTo>
                      <a:pt x="516" y="189"/>
                      <a:pt x="494" y="151"/>
                      <a:pt x="461" y="94"/>
                    </a:cubicBezTo>
                    <a:cubicBezTo>
                      <a:pt x="460" y="93"/>
                      <a:pt x="454" y="82"/>
                      <a:pt x="444" y="66"/>
                    </a:cubicBezTo>
                    <a:cubicBezTo>
                      <a:pt x="160" y="66"/>
                      <a:pt x="160" y="66"/>
                      <a:pt x="160" y="66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160" y="330"/>
                      <a:pt x="160" y="330"/>
                      <a:pt x="160" y="330"/>
                    </a:cubicBezTo>
                    <a:cubicBezTo>
                      <a:pt x="160" y="272"/>
                      <a:pt x="160" y="272"/>
                      <a:pt x="160" y="272"/>
                    </a:cubicBezTo>
                    <a:lnTo>
                      <a:pt x="452" y="27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7" name="Group 127">
              <a:extLst>
                <a:ext uri="{FF2B5EF4-FFF2-40B4-BE49-F238E27FC236}">
                  <a16:creationId xmlns:a16="http://schemas.microsoft.com/office/drawing/2014/main" id="{D6BCF9AD-5B26-4A9A-AAB8-BBB8070542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84888" y="3500438"/>
              <a:ext cx="2009775" cy="2544762"/>
              <a:chOff x="6084888" y="3500438"/>
              <a:chExt cx="2009775" cy="2544762"/>
            </a:xfrm>
            <a:grpFill/>
          </p:grpSpPr>
          <p:sp>
            <p:nvSpPr>
              <p:cNvPr id="21" name="Freeform 8">
                <a:extLst>
                  <a:ext uri="{FF2B5EF4-FFF2-40B4-BE49-F238E27FC236}">
                    <a16:creationId xmlns:a16="http://schemas.microsoft.com/office/drawing/2014/main" id="{D5D28E26-C2B3-47D4-8C62-B429B083BB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4888" y="4902200"/>
                <a:ext cx="2009775" cy="1143000"/>
              </a:xfrm>
              <a:custGeom>
                <a:avLst/>
                <a:gdLst>
                  <a:gd name="T0" fmla="*/ 114192 w 528"/>
                  <a:gd name="T1" fmla="*/ 0 h 300"/>
                  <a:gd name="T2" fmla="*/ 814568 w 528"/>
                  <a:gd name="T3" fmla="*/ 354330 h 300"/>
                  <a:gd name="T4" fmla="*/ 2009775 w 528"/>
                  <a:gd name="T5" fmla="*/ 354330 h 300"/>
                  <a:gd name="T6" fmla="*/ 2009775 w 528"/>
                  <a:gd name="T7" fmla="*/ 1143000 h 300"/>
                  <a:gd name="T8" fmla="*/ 829793 w 528"/>
                  <a:gd name="T9" fmla="*/ 1143000 h 300"/>
                  <a:gd name="T10" fmla="*/ 430122 w 528"/>
                  <a:gd name="T11" fmla="*/ 1036320 h 300"/>
                  <a:gd name="T12" fmla="*/ 140837 w 528"/>
                  <a:gd name="T13" fmla="*/ 742950 h 300"/>
                  <a:gd name="T14" fmla="*/ 114192 w 528"/>
                  <a:gd name="T15" fmla="*/ 0 h 3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28" h="300">
                    <a:moveTo>
                      <a:pt x="30" y="0"/>
                    </a:moveTo>
                    <a:cubicBezTo>
                      <a:pt x="71" y="102"/>
                      <a:pt x="138" y="93"/>
                      <a:pt x="214" y="93"/>
                    </a:cubicBezTo>
                    <a:cubicBezTo>
                      <a:pt x="528" y="93"/>
                      <a:pt x="528" y="93"/>
                      <a:pt x="528" y="93"/>
                    </a:cubicBezTo>
                    <a:cubicBezTo>
                      <a:pt x="528" y="300"/>
                      <a:pt x="528" y="300"/>
                      <a:pt x="528" y="300"/>
                    </a:cubicBezTo>
                    <a:cubicBezTo>
                      <a:pt x="218" y="300"/>
                      <a:pt x="218" y="300"/>
                      <a:pt x="218" y="300"/>
                    </a:cubicBezTo>
                    <a:cubicBezTo>
                      <a:pt x="180" y="300"/>
                      <a:pt x="145" y="290"/>
                      <a:pt x="113" y="272"/>
                    </a:cubicBezTo>
                    <a:cubicBezTo>
                      <a:pt x="82" y="254"/>
                      <a:pt x="56" y="228"/>
                      <a:pt x="37" y="195"/>
                    </a:cubicBezTo>
                    <a:cubicBezTo>
                      <a:pt x="2" y="135"/>
                      <a:pt x="0" y="62"/>
                      <a:pt x="3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2" name="Freeform 9">
                <a:extLst>
                  <a:ext uri="{FF2B5EF4-FFF2-40B4-BE49-F238E27FC236}">
                    <a16:creationId xmlns:a16="http://schemas.microsoft.com/office/drawing/2014/main" id="{62F591C0-A784-47F8-AD13-35541280C8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9513" y="3500438"/>
                <a:ext cx="1450975" cy="1665287"/>
              </a:xfrm>
              <a:custGeom>
                <a:avLst/>
                <a:gdLst>
                  <a:gd name="T0" fmla="*/ 0 w 381"/>
                  <a:gd name="T1" fmla="*/ 1295647 h 437"/>
                  <a:gd name="T2" fmla="*/ 26658 w 381"/>
                  <a:gd name="T3" fmla="*/ 1368050 h 437"/>
                  <a:gd name="T4" fmla="*/ 533167 w 381"/>
                  <a:gd name="T5" fmla="*/ 1665287 h 437"/>
                  <a:gd name="T6" fmla="*/ 693117 w 381"/>
                  <a:gd name="T7" fmla="*/ 1665287 h 437"/>
                  <a:gd name="T8" fmla="*/ 1233900 w 381"/>
                  <a:gd name="T9" fmla="*/ 724038 h 437"/>
                  <a:gd name="T10" fmla="*/ 1450975 w 381"/>
                  <a:gd name="T11" fmla="*/ 849792 h 437"/>
                  <a:gd name="T12" fmla="*/ 1195817 w 381"/>
                  <a:gd name="T13" fmla="*/ 0 h 437"/>
                  <a:gd name="T14" fmla="*/ 361792 w 381"/>
                  <a:gd name="T15" fmla="*/ 221022 h 437"/>
                  <a:gd name="T16" fmla="*/ 556017 w 381"/>
                  <a:gd name="T17" fmla="*/ 331533 h 437"/>
                  <a:gd name="T18" fmla="*/ 0 w 381"/>
                  <a:gd name="T19" fmla="*/ 1295647 h 43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81" h="437">
                    <a:moveTo>
                      <a:pt x="0" y="340"/>
                    </a:moveTo>
                    <a:cubicBezTo>
                      <a:pt x="7" y="359"/>
                      <a:pt x="7" y="359"/>
                      <a:pt x="7" y="359"/>
                    </a:cubicBezTo>
                    <a:cubicBezTo>
                      <a:pt x="37" y="433"/>
                      <a:pt x="77" y="437"/>
                      <a:pt x="140" y="437"/>
                    </a:cubicBezTo>
                    <a:cubicBezTo>
                      <a:pt x="182" y="437"/>
                      <a:pt x="182" y="437"/>
                      <a:pt x="182" y="437"/>
                    </a:cubicBezTo>
                    <a:cubicBezTo>
                      <a:pt x="324" y="190"/>
                      <a:pt x="324" y="190"/>
                      <a:pt x="324" y="190"/>
                    </a:cubicBezTo>
                    <a:cubicBezTo>
                      <a:pt x="381" y="223"/>
                      <a:pt x="381" y="223"/>
                      <a:pt x="381" y="223"/>
                    </a:cubicBezTo>
                    <a:cubicBezTo>
                      <a:pt x="314" y="0"/>
                      <a:pt x="314" y="0"/>
                      <a:pt x="314" y="0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146" y="87"/>
                      <a:pt x="146" y="87"/>
                      <a:pt x="146" y="87"/>
                    </a:cubicBezTo>
                    <a:lnTo>
                      <a:pt x="0" y="34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8" name="Group 30">
              <a:extLst>
                <a:ext uri="{FF2B5EF4-FFF2-40B4-BE49-F238E27FC236}">
                  <a16:creationId xmlns:a16="http://schemas.microsoft.com/office/drawing/2014/main" id="{F6835E97-5F9A-4951-90F0-2E149E4D39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61213" y="1784350"/>
              <a:ext cx="2746375" cy="2143125"/>
              <a:chOff x="7161213" y="1784350"/>
              <a:chExt cx="2746375" cy="2143125"/>
            </a:xfrm>
            <a:grpFill/>
          </p:grpSpPr>
          <p:sp>
            <p:nvSpPr>
              <p:cNvPr id="19" name="Freeform 10">
                <a:extLst>
                  <a:ext uri="{FF2B5EF4-FFF2-40B4-BE49-F238E27FC236}">
                    <a16:creationId xmlns:a16="http://schemas.microsoft.com/office/drawing/2014/main" id="{884CDF02-AA51-48CD-A6D7-A41811282D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1213" y="1784350"/>
                <a:ext cx="1938338" cy="1814512"/>
              </a:xfrm>
              <a:custGeom>
                <a:avLst/>
                <a:gdLst>
                  <a:gd name="T0" fmla="*/ 1938338 w 509"/>
                  <a:gd name="T1" fmla="*/ 346892 h 476"/>
                  <a:gd name="T2" fmla="*/ 1279532 w 509"/>
                  <a:gd name="T3" fmla="*/ 777648 h 476"/>
                  <a:gd name="T4" fmla="*/ 681655 w 509"/>
                  <a:gd name="T5" fmla="*/ 1814512 h 476"/>
                  <a:gd name="T6" fmla="*/ 0 w 509"/>
                  <a:gd name="T7" fmla="*/ 1421876 h 476"/>
                  <a:gd name="T8" fmla="*/ 590260 w 509"/>
                  <a:gd name="T9" fmla="*/ 396448 h 476"/>
                  <a:gd name="T10" fmla="*/ 883486 w 509"/>
                  <a:gd name="T11" fmla="*/ 106736 h 476"/>
                  <a:gd name="T12" fmla="*/ 1279532 w 509"/>
                  <a:gd name="T13" fmla="*/ 0 h 476"/>
                  <a:gd name="T14" fmla="*/ 1938338 w 509"/>
                  <a:gd name="T15" fmla="*/ 346892 h 4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09" h="476">
                    <a:moveTo>
                      <a:pt x="509" y="91"/>
                    </a:moveTo>
                    <a:cubicBezTo>
                      <a:pt x="400" y="76"/>
                      <a:pt x="374" y="138"/>
                      <a:pt x="336" y="204"/>
                    </a:cubicBezTo>
                    <a:cubicBezTo>
                      <a:pt x="179" y="476"/>
                      <a:pt x="179" y="476"/>
                      <a:pt x="179" y="476"/>
                    </a:cubicBezTo>
                    <a:cubicBezTo>
                      <a:pt x="0" y="373"/>
                      <a:pt x="0" y="373"/>
                      <a:pt x="0" y="373"/>
                    </a:cubicBezTo>
                    <a:cubicBezTo>
                      <a:pt x="155" y="104"/>
                      <a:pt x="155" y="104"/>
                      <a:pt x="155" y="104"/>
                    </a:cubicBezTo>
                    <a:cubicBezTo>
                      <a:pt x="174" y="72"/>
                      <a:pt x="200" y="46"/>
                      <a:pt x="232" y="28"/>
                    </a:cubicBezTo>
                    <a:cubicBezTo>
                      <a:pt x="263" y="10"/>
                      <a:pt x="299" y="0"/>
                      <a:pt x="336" y="0"/>
                    </a:cubicBezTo>
                    <a:cubicBezTo>
                      <a:pt x="405" y="0"/>
                      <a:pt x="470" y="34"/>
                      <a:pt x="509" y="9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" name="Freeform 11">
                <a:extLst>
                  <a:ext uri="{FF2B5EF4-FFF2-40B4-BE49-F238E27FC236}">
                    <a16:creationId xmlns:a16="http://schemas.microsoft.com/office/drawing/2014/main" id="{2E8F9F1A-DE57-48F4-A44A-C933C2138F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94713" y="2219325"/>
                <a:ext cx="1412875" cy="1708150"/>
              </a:xfrm>
              <a:custGeom>
                <a:avLst/>
                <a:gdLst>
                  <a:gd name="T0" fmla="*/ 1222461 w 371"/>
                  <a:gd name="T1" fmla="*/ 983711 h 448"/>
                  <a:gd name="T2" fmla="*/ 666450 w 371"/>
                  <a:gd name="T3" fmla="*/ 19064 h 448"/>
                  <a:gd name="T4" fmla="*/ 590285 w 371"/>
                  <a:gd name="T5" fmla="*/ 7626 h 448"/>
                  <a:gd name="T6" fmla="*/ 487461 w 371"/>
                  <a:gd name="T7" fmla="*/ 0 h 448"/>
                  <a:gd name="T8" fmla="*/ 60933 w 371"/>
                  <a:gd name="T9" fmla="*/ 331717 h 448"/>
                  <a:gd name="T10" fmla="*/ 0 w 371"/>
                  <a:gd name="T11" fmla="*/ 438476 h 448"/>
                  <a:gd name="T12" fmla="*/ 544585 w 371"/>
                  <a:gd name="T13" fmla="*/ 1376433 h 448"/>
                  <a:gd name="T14" fmla="*/ 323705 w 371"/>
                  <a:gd name="T15" fmla="*/ 1502257 h 448"/>
                  <a:gd name="T16" fmla="*/ 1188186 w 371"/>
                  <a:gd name="T17" fmla="*/ 1708150 h 448"/>
                  <a:gd name="T18" fmla="*/ 1412875 w 371"/>
                  <a:gd name="T19" fmla="*/ 873139 h 448"/>
                  <a:gd name="T20" fmla="*/ 1222461 w 371"/>
                  <a:gd name="T21" fmla="*/ 983711 h 4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1" h="448">
                    <a:moveTo>
                      <a:pt x="321" y="258"/>
                    </a:moveTo>
                    <a:cubicBezTo>
                      <a:pt x="175" y="5"/>
                      <a:pt x="175" y="5"/>
                      <a:pt x="175" y="5"/>
                    </a:cubicBezTo>
                    <a:cubicBezTo>
                      <a:pt x="155" y="2"/>
                      <a:pt x="155" y="2"/>
                      <a:pt x="155" y="2"/>
                    </a:cubicBezTo>
                    <a:cubicBezTo>
                      <a:pt x="145" y="1"/>
                      <a:pt x="136" y="0"/>
                      <a:pt x="128" y="0"/>
                    </a:cubicBezTo>
                    <a:cubicBezTo>
                      <a:pt x="66" y="0"/>
                      <a:pt x="46" y="35"/>
                      <a:pt x="16" y="87"/>
                    </a:cubicBezTo>
                    <a:cubicBezTo>
                      <a:pt x="16" y="88"/>
                      <a:pt x="10" y="98"/>
                      <a:pt x="0" y="115"/>
                    </a:cubicBezTo>
                    <a:cubicBezTo>
                      <a:pt x="143" y="361"/>
                      <a:pt x="143" y="361"/>
                      <a:pt x="143" y="361"/>
                    </a:cubicBezTo>
                    <a:cubicBezTo>
                      <a:pt x="85" y="394"/>
                      <a:pt x="85" y="394"/>
                      <a:pt x="85" y="394"/>
                    </a:cubicBezTo>
                    <a:cubicBezTo>
                      <a:pt x="312" y="448"/>
                      <a:pt x="312" y="448"/>
                      <a:pt x="312" y="448"/>
                    </a:cubicBezTo>
                    <a:cubicBezTo>
                      <a:pt x="371" y="229"/>
                      <a:pt x="371" y="229"/>
                      <a:pt x="371" y="229"/>
                    </a:cubicBezTo>
                    <a:lnTo>
                      <a:pt x="321" y="258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25" name="Group 201">
            <a:extLst>
              <a:ext uri="{FF2B5EF4-FFF2-40B4-BE49-F238E27FC236}">
                <a16:creationId xmlns:a16="http://schemas.microsoft.com/office/drawing/2014/main" id="{76AC3126-A465-47DF-9C07-F82423CBFDDE}"/>
              </a:ext>
            </a:extLst>
          </p:cNvPr>
          <p:cNvGrpSpPr>
            <a:grpSpLocks/>
          </p:cNvGrpSpPr>
          <p:nvPr/>
        </p:nvGrpSpPr>
        <p:grpSpPr bwMode="auto">
          <a:xfrm>
            <a:off x="8340328" y="2572591"/>
            <a:ext cx="324581" cy="366970"/>
            <a:chOff x="727075" y="3759200"/>
            <a:chExt cx="425451" cy="481013"/>
          </a:xfrm>
          <a:noFill/>
        </p:grpSpPr>
        <p:sp>
          <p:nvSpPr>
            <p:cNvPr id="26" name="Rectangle 142">
              <a:extLst>
                <a:ext uri="{FF2B5EF4-FFF2-40B4-BE49-F238E27FC236}">
                  <a16:creationId xmlns:a16="http://schemas.microsoft.com/office/drawing/2014/main" id="{E40149DC-6F00-460F-A9E5-6A65792D1D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4264" y="3892550"/>
              <a:ext cx="68262" cy="114300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27" name="Rectangle 143">
              <a:extLst>
                <a:ext uri="{FF2B5EF4-FFF2-40B4-BE49-F238E27FC236}">
                  <a16:creationId xmlns:a16="http://schemas.microsoft.com/office/drawing/2014/main" id="{F3B33991-837D-4D53-A12B-CF9C5DC19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425" y="3840163"/>
              <a:ext cx="152400" cy="4127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28" name="Freeform 144">
              <a:extLst>
                <a:ext uri="{FF2B5EF4-FFF2-40B4-BE49-F238E27FC236}">
                  <a16:creationId xmlns:a16="http://schemas.microsoft.com/office/drawing/2014/main" id="{3148E275-0788-457A-B9A2-9803B06601C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325" y="3759200"/>
              <a:ext cx="114300" cy="61913"/>
            </a:xfrm>
            <a:custGeom>
              <a:avLst/>
              <a:gdLst>
                <a:gd name="T0" fmla="*/ 435483000 w 30"/>
                <a:gd name="T1" fmla="*/ 119790046 h 16"/>
                <a:gd name="T2" fmla="*/ 116128800 w 30"/>
                <a:gd name="T3" fmla="*/ 239576223 h 16"/>
                <a:gd name="T4" fmla="*/ 0 w 30"/>
                <a:gd name="T5" fmla="*/ 119790046 h 16"/>
                <a:gd name="T6" fmla="*/ 116128800 w 30"/>
                <a:gd name="T7" fmla="*/ 0 h 16"/>
                <a:gd name="T8" fmla="*/ 435483000 w 30"/>
                <a:gd name="T9" fmla="*/ 11979004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16">
                  <a:moveTo>
                    <a:pt x="30" y="8"/>
                  </a:moveTo>
                  <a:cubicBezTo>
                    <a:pt x="30" y="8"/>
                    <a:pt x="12" y="16"/>
                    <a:pt x="8" y="16"/>
                  </a:cubicBezTo>
                  <a:cubicBezTo>
                    <a:pt x="4" y="16"/>
                    <a:pt x="0" y="13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" y="0"/>
                    <a:pt x="30" y="8"/>
                    <a:pt x="30" y="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9" name="Freeform 145">
              <a:extLst>
                <a:ext uri="{FF2B5EF4-FFF2-40B4-BE49-F238E27FC236}">
                  <a16:creationId xmlns:a16="http://schemas.microsoft.com/office/drawing/2014/main" id="{11F86596-39C1-4BC8-AA5B-BB922E75F64F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625" y="3759200"/>
              <a:ext cx="109538" cy="61913"/>
            </a:xfrm>
            <a:custGeom>
              <a:avLst/>
              <a:gdLst>
                <a:gd name="T0" fmla="*/ 0 w 29"/>
                <a:gd name="T1" fmla="*/ 119790046 h 16"/>
                <a:gd name="T2" fmla="*/ 299609093 w 29"/>
                <a:gd name="T3" fmla="*/ 239576223 h 16"/>
                <a:gd name="T4" fmla="*/ 413743912 w 29"/>
                <a:gd name="T5" fmla="*/ 119790046 h 16"/>
                <a:gd name="T6" fmla="*/ 299609093 w 29"/>
                <a:gd name="T7" fmla="*/ 0 h 16"/>
                <a:gd name="T8" fmla="*/ 0 w 29"/>
                <a:gd name="T9" fmla="*/ 11979004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" h="16">
                  <a:moveTo>
                    <a:pt x="0" y="8"/>
                  </a:moveTo>
                  <a:cubicBezTo>
                    <a:pt x="0" y="8"/>
                    <a:pt x="17" y="16"/>
                    <a:pt x="21" y="16"/>
                  </a:cubicBezTo>
                  <a:cubicBezTo>
                    <a:pt x="26" y="16"/>
                    <a:pt x="29" y="13"/>
                    <a:pt x="29" y="8"/>
                  </a:cubicBezTo>
                  <a:cubicBezTo>
                    <a:pt x="29" y="4"/>
                    <a:pt x="26" y="0"/>
                    <a:pt x="21" y="0"/>
                  </a:cubicBezTo>
                  <a:cubicBezTo>
                    <a:pt x="17" y="0"/>
                    <a:pt x="0" y="8"/>
                    <a:pt x="0" y="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0" name="Oval 146">
              <a:extLst>
                <a:ext uri="{FF2B5EF4-FFF2-40B4-BE49-F238E27FC236}">
                  <a16:creationId xmlns:a16="http://schemas.microsoft.com/office/drawing/2014/main" id="{316E21F9-6460-42C6-A06B-CCEB549F82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813" y="3767138"/>
              <a:ext cx="49213" cy="49213"/>
            </a:xfrm>
            <a:prstGeom prst="ellipse">
              <a:avLst/>
            </a:prstGeom>
            <a:solidFill>
              <a:schemeClr val="accent6"/>
            </a:solidFill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2" name="Rectangle 147">
              <a:extLst>
                <a:ext uri="{FF2B5EF4-FFF2-40B4-BE49-F238E27FC236}">
                  <a16:creationId xmlns:a16="http://schemas.microsoft.com/office/drawing/2014/main" id="{D9F03227-8C28-4B40-8DE8-C434117560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688" y="3790950"/>
              <a:ext cx="19050" cy="38100"/>
            </a:xfrm>
            <a:prstGeom prst="rect">
              <a:avLst/>
            </a:prstGeom>
            <a:solidFill>
              <a:schemeClr val="accent6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4" name="Rectangle 148">
              <a:extLst>
                <a:ext uri="{FF2B5EF4-FFF2-40B4-BE49-F238E27FC236}">
                  <a16:creationId xmlns:a16="http://schemas.microsoft.com/office/drawing/2014/main" id="{263CE80C-7F84-463C-8BE1-BD3ED56AEF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250" y="4033838"/>
              <a:ext cx="92075" cy="3492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35" name="Freeform 149">
              <a:extLst>
                <a:ext uri="{FF2B5EF4-FFF2-40B4-BE49-F238E27FC236}">
                  <a16:creationId xmlns:a16="http://schemas.microsoft.com/office/drawing/2014/main" id="{CDE1BAF8-632D-4F10-BB31-EBE8B6489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3" y="3916363"/>
              <a:ext cx="103187" cy="106362"/>
            </a:xfrm>
            <a:custGeom>
              <a:avLst/>
              <a:gdLst>
                <a:gd name="T0" fmla="*/ 91723 w 27"/>
                <a:gd name="T1" fmla="*/ 45584 h 28"/>
                <a:gd name="T2" fmla="*/ 103188 w 27"/>
                <a:gd name="T3" fmla="*/ 0 h 28"/>
                <a:gd name="T4" fmla="*/ 61148 w 27"/>
                <a:gd name="T5" fmla="*/ 0 h 28"/>
                <a:gd name="T6" fmla="*/ 0 w 27"/>
                <a:gd name="T7" fmla="*/ 60779 h 28"/>
                <a:gd name="T8" fmla="*/ 0 w 27"/>
                <a:gd name="T9" fmla="*/ 106363 h 28"/>
                <a:gd name="T10" fmla="*/ 68792 w 27"/>
                <a:gd name="T11" fmla="*/ 106363 h 28"/>
                <a:gd name="T12" fmla="*/ 68792 w 27"/>
                <a:gd name="T13" fmla="*/ 91168 h 28"/>
                <a:gd name="T14" fmla="*/ 91723 w 27"/>
                <a:gd name="T15" fmla="*/ 68376 h 28"/>
                <a:gd name="T16" fmla="*/ 95544 w 27"/>
                <a:gd name="T17" fmla="*/ 68376 h 28"/>
                <a:gd name="T18" fmla="*/ 91723 w 27"/>
                <a:gd name="T19" fmla="*/ 45584 h 2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" h="28">
                  <a:moveTo>
                    <a:pt x="24" y="12"/>
                  </a:moveTo>
                  <a:cubicBezTo>
                    <a:pt x="24" y="8"/>
                    <a:pt x="25" y="4"/>
                    <a:pt x="2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0"/>
                    <a:pt x="21" y="18"/>
                    <a:pt x="24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4" y="16"/>
                    <a:pt x="24" y="14"/>
                    <a:pt x="24" y="12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6" name="Freeform 150">
              <a:extLst>
                <a:ext uri="{FF2B5EF4-FFF2-40B4-BE49-F238E27FC236}">
                  <a16:creationId xmlns:a16="http://schemas.microsoft.com/office/drawing/2014/main" id="{8B2D4912-23AF-40AA-97D0-6B89C59250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876" y="3916363"/>
              <a:ext cx="38100" cy="68262"/>
            </a:xfrm>
            <a:custGeom>
              <a:avLst/>
              <a:gdLst>
                <a:gd name="T0" fmla="*/ 0 w 10"/>
                <a:gd name="T1" fmla="*/ 0 h 18"/>
                <a:gd name="T2" fmla="*/ 7620 w 10"/>
                <a:gd name="T3" fmla="*/ 45509 h 18"/>
                <a:gd name="T4" fmla="*/ 7620 w 10"/>
                <a:gd name="T5" fmla="*/ 68263 h 18"/>
                <a:gd name="T6" fmla="*/ 38100 w 10"/>
                <a:gd name="T7" fmla="*/ 68263 h 18"/>
                <a:gd name="T8" fmla="*/ 38100 w 10"/>
                <a:gd name="T9" fmla="*/ 0 h 18"/>
                <a:gd name="T10" fmla="*/ 0 w 10"/>
                <a:gd name="T11" fmla="*/ 0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" h="18">
                  <a:moveTo>
                    <a:pt x="0" y="0"/>
                  </a:moveTo>
                  <a:cubicBezTo>
                    <a:pt x="1" y="4"/>
                    <a:pt x="2" y="8"/>
                    <a:pt x="2" y="12"/>
                  </a:cubicBezTo>
                  <a:cubicBezTo>
                    <a:pt x="2" y="14"/>
                    <a:pt x="2" y="16"/>
                    <a:pt x="2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7" name="Freeform 151">
              <a:extLst>
                <a:ext uri="{FF2B5EF4-FFF2-40B4-BE49-F238E27FC236}">
                  <a16:creationId xmlns:a16="http://schemas.microsoft.com/office/drawing/2014/main" id="{62EC99F1-EBDF-4A93-81F6-C6D6A3350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550" y="3892550"/>
              <a:ext cx="182563" cy="138113"/>
            </a:xfrm>
            <a:custGeom>
              <a:avLst/>
              <a:gdLst>
                <a:gd name="T0" fmla="*/ 182563 w 48"/>
                <a:gd name="T1" fmla="*/ 69057 h 36"/>
                <a:gd name="T2" fmla="*/ 148332 w 48"/>
                <a:gd name="T3" fmla="*/ 0 h 36"/>
                <a:gd name="T4" fmla="*/ 34231 w 48"/>
                <a:gd name="T5" fmla="*/ 0 h 36"/>
                <a:gd name="T6" fmla="*/ 0 w 48"/>
                <a:gd name="T7" fmla="*/ 69057 h 36"/>
                <a:gd name="T8" fmla="*/ 34231 w 48"/>
                <a:gd name="T9" fmla="*/ 138113 h 36"/>
                <a:gd name="T10" fmla="*/ 152136 w 48"/>
                <a:gd name="T11" fmla="*/ 138113 h 36"/>
                <a:gd name="T12" fmla="*/ 182563 w 48"/>
                <a:gd name="T13" fmla="*/ 69057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36">
                  <a:moveTo>
                    <a:pt x="48" y="18"/>
                  </a:moveTo>
                  <a:cubicBezTo>
                    <a:pt x="48" y="11"/>
                    <a:pt x="44" y="4"/>
                    <a:pt x="3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4"/>
                    <a:pt x="0" y="11"/>
                    <a:pt x="0" y="18"/>
                  </a:cubicBezTo>
                  <a:cubicBezTo>
                    <a:pt x="0" y="25"/>
                    <a:pt x="4" y="32"/>
                    <a:pt x="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5" y="32"/>
                    <a:pt x="48" y="25"/>
                    <a:pt x="48" y="1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8" name="Freeform 152">
              <a:extLst>
                <a:ext uri="{FF2B5EF4-FFF2-40B4-BE49-F238E27FC236}">
                  <a16:creationId xmlns:a16="http://schemas.microsoft.com/office/drawing/2014/main" id="{EDDC1B56-46AA-440A-BC12-9EF65A7D8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075" y="4090988"/>
              <a:ext cx="95250" cy="149225"/>
            </a:xfrm>
            <a:custGeom>
              <a:avLst/>
              <a:gdLst>
                <a:gd name="T0" fmla="*/ 0 w 25"/>
                <a:gd name="T1" fmla="*/ 103310 h 39"/>
                <a:gd name="T2" fmla="*/ 49530 w 25"/>
                <a:gd name="T3" fmla="*/ 149225 h 39"/>
                <a:gd name="T4" fmla="*/ 95250 w 25"/>
                <a:gd name="T5" fmla="*/ 103310 h 39"/>
                <a:gd name="T6" fmla="*/ 53340 w 25"/>
                <a:gd name="T7" fmla="*/ 0 h 39"/>
                <a:gd name="T8" fmla="*/ 45720 w 25"/>
                <a:gd name="T9" fmla="*/ 0 h 39"/>
                <a:gd name="T10" fmla="*/ 0 w 25"/>
                <a:gd name="T11" fmla="*/ 103310 h 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39">
                  <a:moveTo>
                    <a:pt x="0" y="27"/>
                  </a:moveTo>
                  <a:cubicBezTo>
                    <a:pt x="0" y="34"/>
                    <a:pt x="6" y="39"/>
                    <a:pt x="13" y="39"/>
                  </a:cubicBezTo>
                  <a:cubicBezTo>
                    <a:pt x="20" y="39"/>
                    <a:pt x="25" y="34"/>
                    <a:pt x="25" y="27"/>
                  </a:cubicBezTo>
                  <a:cubicBezTo>
                    <a:pt x="25" y="21"/>
                    <a:pt x="17" y="6"/>
                    <a:pt x="14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9" y="6"/>
                    <a:pt x="0" y="21"/>
                    <a:pt x="0" y="27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9" name="Freeform 697">
            <a:extLst>
              <a:ext uri="{FF2B5EF4-FFF2-40B4-BE49-F238E27FC236}">
                <a16:creationId xmlns:a16="http://schemas.microsoft.com/office/drawing/2014/main" id="{5A1B62FE-1DE6-4616-912C-5413AEC1168D}"/>
              </a:ext>
            </a:extLst>
          </p:cNvPr>
          <p:cNvSpPr>
            <a:spLocks/>
          </p:cNvSpPr>
          <p:nvPr/>
        </p:nvSpPr>
        <p:spPr bwMode="auto">
          <a:xfrm>
            <a:off x="8374113" y="1489385"/>
            <a:ext cx="212725" cy="407988"/>
          </a:xfrm>
          <a:custGeom>
            <a:avLst/>
            <a:gdLst>
              <a:gd name="T0" fmla="*/ 0 w 134"/>
              <a:gd name="T1" fmla="*/ 362902945 h 257"/>
              <a:gd name="T2" fmla="*/ 156249688 w 134"/>
              <a:gd name="T3" fmla="*/ 362902945 h 257"/>
              <a:gd name="T4" fmla="*/ 100806250 w 134"/>
              <a:gd name="T5" fmla="*/ 647681744 h 257"/>
              <a:gd name="T6" fmla="*/ 337700938 w 134"/>
              <a:gd name="T7" fmla="*/ 279738480 h 257"/>
              <a:gd name="T8" fmla="*/ 204133450 w 134"/>
              <a:gd name="T9" fmla="*/ 279738480 h 257"/>
              <a:gd name="T10" fmla="*/ 259576888 w 134"/>
              <a:gd name="T11" fmla="*/ 0 h 257"/>
              <a:gd name="T12" fmla="*/ 0 w 134"/>
              <a:gd name="T13" fmla="*/ 362902945 h 25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4" h="257">
                <a:moveTo>
                  <a:pt x="0" y="144"/>
                </a:moveTo>
                <a:lnTo>
                  <a:pt x="62" y="144"/>
                </a:lnTo>
                <a:lnTo>
                  <a:pt x="40" y="257"/>
                </a:lnTo>
                <a:lnTo>
                  <a:pt x="134" y="111"/>
                </a:lnTo>
                <a:lnTo>
                  <a:pt x="81" y="111"/>
                </a:lnTo>
                <a:lnTo>
                  <a:pt x="103" y="0"/>
                </a:lnTo>
                <a:lnTo>
                  <a:pt x="0" y="144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40" name="Elemento grafico 39">
            <a:extLst>
              <a:ext uri="{FF2B5EF4-FFF2-40B4-BE49-F238E27FC236}">
                <a16:creationId xmlns:a16="http://schemas.microsoft.com/office/drawing/2014/main" id="{3ECCF007-7417-4C38-AAD0-1E0A35D86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0187" y="2059540"/>
            <a:ext cx="192363" cy="325185"/>
          </a:xfrm>
          <a:prstGeom prst="rect">
            <a:avLst/>
          </a:prstGeom>
        </p:spPr>
      </p:pic>
      <p:pic>
        <p:nvPicPr>
          <p:cNvPr id="41" name="Elemento grafico 40">
            <a:extLst>
              <a:ext uri="{FF2B5EF4-FFF2-40B4-BE49-F238E27FC236}">
                <a16:creationId xmlns:a16="http://schemas.microsoft.com/office/drawing/2014/main" id="{33E05EC5-6213-4BCF-963D-BCC9DA5191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24908" y="929517"/>
            <a:ext cx="502920" cy="440055"/>
          </a:xfrm>
          <a:prstGeom prst="rect">
            <a:avLst/>
          </a:prstGeom>
        </p:spPr>
      </p:pic>
      <p:sp>
        <p:nvSpPr>
          <p:cNvPr id="42" name="Doppia parentesi quadra 41">
            <a:extLst>
              <a:ext uri="{FF2B5EF4-FFF2-40B4-BE49-F238E27FC236}">
                <a16:creationId xmlns:a16="http://schemas.microsoft.com/office/drawing/2014/main" id="{D2AAECF1-1F9D-49C1-AC0E-993F49A6827B}"/>
              </a:ext>
            </a:extLst>
          </p:cNvPr>
          <p:cNvSpPr/>
          <p:nvPr/>
        </p:nvSpPr>
        <p:spPr>
          <a:xfrm>
            <a:off x="8159701" y="1392645"/>
            <a:ext cx="644656" cy="2141220"/>
          </a:xfrm>
          <a:prstGeom prst="bracketPair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3" name="Rectangle 2">
            <a:extLst>
              <a:ext uri="{FF2B5EF4-FFF2-40B4-BE49-F238E27FC236}">
                <a16:creationId xmlns:a16="http://schemas.microsoft.com/office/drawing/2014/main" id="{464CB6F5-1A66-4F03-95FD-7751213F4F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itolo 2">
            <a:extLst>
              <a:ext uri="{FF2B5EF4-FFF2-40B4-BE49-F238E27FC236}">
                <a16:creationId xmlns:a16="http://schemas.microsoft.com/office/drawing/2014/main" id="{117C8F85-9D76-4014-8C5A-90C9A00BB8F7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2. Efficientamento energetico</a:t>
            </a:r>
            <a:endParaRPr lang="it-IT" sz="1600" b="0" dirty="0">
              <a:solidFill>
                <a:srgbClr val="7778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933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ttangolo arrotondato 11">
            <a:extLst>
              <a:ext uri="{FF2B5EF4-FFF2-40B4-BE49-F238E27FC236}">
                <a16:creationId xmlns:a16="http://schemas.microsoft.com/office/drawing/2014/main" id="{23A40205-5045-48D7-8AD8-F880FCF38676}"/>
              </a:ext>
            </a:extLst>
          </p:cNvPr>
          <p:cNvSpPr/>
          <p:nvPr/>
        </p:nvSpPr>
        <p:spPr bwMode="auto">
          <a:xfrm>
            <a:off x="1733151" y="1457712"/>
            <a:ext cx="2096119" cy="6938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RIDUZIONE COSTO</a:t>
            </a:r>
            <a:endParaRPr kumimoji="0" lang="en-US" sz="1108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8" b="1" kern="0" dirty="0">
                <a:latin typeface="Calibri"/>
              </a:rPr>
              <a:t>ENERGIA PRIMARIA</a:t>
            </a:r>
            <a:endParaRPr kumimoji="0" lang="en-US" sz="1108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sp>
        <p:nvSpPr>
          <p:cNvPr id="74" name="Rettangolo arrotondato 13">
            <a:extLst>
              <a:ext uri="{FF2B5EF4-FFF2-40B4-BE49-F238E27FC236}">
                <a16:creationId xmlns:a16="http://schemas.microsoft.com/office/drawing/2014/main" id="{E11391AC-EEF7-4EFF-B516-7DE82E149BDC}"/>
              </a:ext>
            </a:extLst>
          </p:cNvPr>
          <p:cNvSpPr/>
          <p:nvPr/>
        </p:nvSpPr>
        <p:spPr bwMode="auto">
          <a:xfrm>
            <a:off x="1209314" y="1078968"/>
            <a:ext cx="3143795" cy="332588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92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</a:rPr>
              <a:t>EFFICIENZA </a:t>
            </a:r>
            <a:r>
              <a:rPr lang="en-US" sz="1292" b="1" kern="0" dirty="0">
                <a:latin typeface="Calibri"/>
              </a:rPr>
              <a:t>ECONOMICA</a:t>
            </a:r>
            <a:endParaRPr kumimoji="0" lang="en-US" sz="1292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pic>
        <p:nvPicPr>
          <p:cNvPr id="7" name="Immagine 6" descr="LOGO_EDIS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10" name="Segnaposto numero diapositiva 4"/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38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pic>
        <p:nvPicPr>
          <p:cNvPr id="31" name="Picture 12" descr="http://www.allfinanceinfo.com/wp-content/uploads/2013/05/Saving-Money.jpg">
            <a:extLst>
              <a:ext uri="{FF2B5EF4-FFF2-40B4-BE49-F238E27FC236}">
                <a16:creationId xmlns:a16="http://schemas.microsoft.com/office/drawing/2014/main" id="{285492F3-813E-4F83-A141-A4D5932B7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06"/>
          <a:stretch>
            <a:fillRect/>
          </a:stretch>
        </p:blipFill>
        <p:spPr bwMode="auto">
          <a:xfrm>
            <a:off x="3143701" y="1550808"/>
            <a:ext cx="480294" cy="457286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ottotitolo 2">
            <a:extLst>
              <a:ext uri="{FF2B5EF4-FFF2-40B4-BE49-F238E27FC236}">
                <a16:creationId xmlns:a16="http://schemas.microsoft.com/office/drawing/2014/main" id="{DD8DD2A4-CD13-471C-A16E-120549466E53}"/>
              </a:ext>
            </a:extLst>
          </p:cNvPr>
          <p:cNvSpPr txBox="1">
            <a:spLocks/>
          </p:cNvSpPr>
          <p:nvPr/>
        </p:nvSpPr>
        <p:spPr bwMode="auto">
          <a:xfrm>
            <a:off x="-517780" y="2416009"/>
            <a:ext cx="8817429" cy="399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  <a:sym typeface="Wingdings" pitchFamily="2" charset="2"/>
              </a:rPr>
              <a:t>PRINCIPALI SOLUZIONI CHE GENERANO EFFICIENZA ECONOMICA </a:t>
            </a:r>
            <a:endParaRPr lang="en-US" sz="1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6" name="Rettangolo arrotondato 92">
            <a:extLst>
              <a:ext uri="{FF2B5EF4-FFF2-40B4-BE49-F238E27FC236}">
                <a16:creationId xmlns:a16="http://schemas.microsoft.com/office/drawing/2014/main" id="{7F15D2DF-5516-4F14-91C2-E23161B70301}"/>
              </a:ext>
            </a:extLst>
          </p:cNvPr>
          <p:cNvSpPr>
            <a:spLocks/>
          </p:cNvSpPr>
          <p:nvPr/>
        </p:nvSpPr>
        <p:spPr bwMode="auto">
          <a:xfrm>
            <a:off x="321712" y="2800298"/>
            <a:ext cx="3493880" cy="514429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bg1">
                    <a:lumMod val="50000"/>
                  </a:schemeClr>
                </a:solidFill>
              </a:rPr>
              <a:t>PRODUZIONE COMBINATA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 err="1">
                <a:solidFill>
                  <a:schemeClr val="bg1">
                    <a:lumMod val="50000"/>
                  </a:schemeClr>
                </a:solidFill>
              </a:rPr>
              <a:t>Cogenerazione</a:t>
            </a:r>
            <a:r>
              <a:rPr lang="en-US" sz="1100" b="1" dirty="0">
                <a:solidFill>
                  <a:schemeClr val="bg1">
                    <a:lumMod val="50000"/>
                  </a:schemeClr>
                </a:solidFill>
              </a:rPr>
              <a:t> - </a:t>
            </a:r>
            <a:r>
              <a:rPr lang="en-US" sz="1100" b="1" dirty="0" err="1">
                <a:solidFill>
                  <a:schemeClr val="bg1">
                    <a:lumMod val="50000"/>
                  </a:schemeClr>
                </a:solidFill>
              </a:rPr>
              <a:t>Trigenerazione</a:t>
            </a:r>
            <a:endParaRPr lang="en-US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Rettangolo arrotondato 100">
            <a:extLst>
              <a:ext uri="{FF2B5EF4-FFF2-40B4-BE49-F238E27FC236}">
                <a16:creationId xmlns:a16="http://schemas.microsoft.com/office/drawing/2014/main" id="{3A54BAE4-860A-46BB-A190-50C749E8BC45}"/>
              </a:ext>
            </a:extLst>
          </p:cNvPr>
          <p:cNvSpPr>
            <a:spLocks/>
          </p:cNvSpPr>
          <p:nvPr/>
        </p:nvSpPr>
        <p:spPr bwMode="auto">
          <a:xfrm>
            <a:off x="4007070" y="2790595"/>
            <a:ext cx="3988067" cy="52413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bg1">
                    <a:lumMod val="50000"/>
                  </a:schemeClr>
                </a:solidFill>
              </a:rPr>
              <a:t>FONTI DI ENERGIA RINNOVABILE</a:t>
            </a:r>
          </a:p>
        </p:txBody>
      </p:sp>
      <p:pic>
        <p:nvPicPr>
          <p:cNvPr id="19" name="Picture 2" descr="http://cdn3.www.greenstyle.it/wp-content/uploads/2013/11/prezzi-fotovoltaico.jpg">
            <a:extLst>
              <a:ext uri="{FF2B5EF4-FFF2-40B4-BE49-F238E27FC236}">
                <a16:creationId xmlns:a16="http://schemas.microsoft.com/office/drawing/2014/main" id="{49DEDE68-9DE9-4F82-AD88-C3F1B8E12D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/>
          <a:srcRect l="33792" t="1468" b="-1468"/>
          <a:stretch/>
        </p:blipFill>
        <p:spPr bwMode="auto">
          <a:xfrm>
            <a:off x="4059076" y="3420179"/>
            <a:ext cx="1503521" cy="108077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3" descr="Immagine che contiene mulino a vento, cielo, oggetto da esterni, esterni&#10;&#10;Descrizione generata automaticamente">
            <a:extLst>
              <a:ext uri="{FF2B5EF4-FFF2-40B4-BE49-F238E27FC236}">
                <a16:creationId xmlns:a16="http://schemas.microsoft.com/office/drawing/2014/main" id="{2204AD68-18A1-4172-80BB-C9A57B9BA2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5429" y="3420179"/>
            <a:ext cx="622420" cy="10807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822D7D7B-6AE1-47C2-AA69-FCF262A050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6507" y="3211999"/>
            <a:ext cx="2053834" cy="1686867"/>
          </a:xfrm>
          <a:prstGeom prst="rect">
            <a:avLst/>
          </a:prstGeom>
          <a:effectLst/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59830005-5705-48E4-9AE2-DAF45E5AC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71"/>
          <a:stretch>
            <a:fillRect/>
          </a:stretch>
        </p:blipFill>
        <p:spPr bwMode="auto">
          <a:xfrm>
            <a:off x="321712" y="3420179"/>
            <a:ext cx="1672492" cy="108685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73">
            <a:extLst>
              <a:ext uri="{FF2B5EF4-FFF2-40B4-BE49-F238E27FC236}">
                <a16:creationId xmlns:a16="http://schemas.microsoft.com/office/drawing/2014/main" id="{C751AC36-DE49-4F68-8725-F5058B773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2" t="2165" r="29852" b="22778"/>
          <a:stretch>
            <a:fillRect/>
          </a:stretch>
        </p:blipFill>
        <p:spPr bwMode="auto">
          <a:xfrm>
            <a:off x="2138913" y="3420179"/>
            <a:ext cx="1676678" cy="108077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" name="Gruppo 22">
            <a:extLst>
              <a:ext uri="{FF2B5EF4-FFF2-40B4-BE49-F238E27FC236}">
                <a16:creationId xmlns:a16="http://schemas.microsoft.com/office/drawing/2014/main" id="{C5DC6262-CFDA-4A5B-8E16-2590AE851B1C}"/>
              </a:ext>
            </a:extLst>
          </p:cNvPr>
          <p:cNvGrpSpPr/>
          <p:nvPr/>
        </p:nvGrpSpPr>
        <p:grpSpPr>
          <a:xfrm>
            <a:off x="8298444" y="2428135"/>
            <a:ext cx="364363" cy="346755"/>
            <a:chOff x="6084888" y="1784350"/>
            <a:chExt cx="4697412" cy="4470400"/>
          </a:xfrm>
          <a:noFill/>
        </p:grpSpPr>
        <p:grpSp>
          <p:nvGrpSpPr>
            <p:cNvPr id="24" name="Group 128">
              <a:extLst>
                <a:ext uri="{FF2B5EF4-FFF2-40B4-BE49-F238E27FC236}">
                  <a16:creationId xmlns:a16="http://schemas.microsoft.com/office/drawing/2014/main" id="{62B54C62-23F3-4232-8021-C84DB4C2DF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01025" y="3819525"/>
              <a:ext cx="2581275" cy="2435225"/>
              <a:chOff x="8201025" y="3819525"/>
              <a:chExt cx="2581275" cy="2435225"/>
            </a:xfrm>
            <a:grpFill/>
          </p:grpSpPr>
          <p:sp>
            <p:nvSpPr>
              <p:cNvPr id="35" name="Freeform 6">
                <a:extLst>
                  <a:ext uri="{FF2B5EF4-FFF2-40B4-BE49-F238E27FC236}">
                    <a16:creationId xmlns:a16="http://schemas.microsoft.com/office/drawing/2014/main" id="{5D15F507-D55C-4DC6-9D5D-4060E9ABEC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4350" y="3819525"/>
                <a:ext cx="1377950" cy="2211387"/>
              </a:xfrm>
              <a:custGeom>
                <a:avLst/>
                <a:gdLst>
                  <a:gd name="T0" fmla="*/ 639491 w 362"/>
                  <a:gd name="T1" fmla="*/ 2211387 h 580"/>
                  <a:gd name="T2" fmla="*/ 597619 w 362"/>
                  <a:gd name="T3" fmla="*/ 1429776 h 580"/>
                  <a:gd name="T4" fmla="*/ 0 w 362"/>
                  <a:gd name="T5" fmla="*/ 392712 h 580"/>
                  <a:gd name="T6" fmla="*/ 681362 w 362"/>
                  <a:gd name="T7" fmla="*/ 0 h 580"/>
                  <a:gd name="T8" fmla="*/ 1271368 w 362"/>
                  <a:gd name="T9" fmla="*/ 1021813 h 580"/>
                  <a:gd name="T10" fmla="*/ 1377950 w 362"/>
                  <a:gd name="T11" fmla="*/ 1418338 h 580"/>
                  <a:gd name="T12" fmla="*/ 1271368 w 362"/>
                  <a:gd name="T13" fmla="*/ 1818675 h 580"/>
                  <a:gd name="T14" fmla="*/ 639491 w 362"/>
                  <a:gd name="T15" fmla="*/ 2211387 h 58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62" h="580">
                    <a:moveTo>
                      <a:pt x="168" y="580"/>
                    </a:moveTo>
                    <a:cubicBezTo>
                      <a:pt x="236" y="494"/>
                      <a:pt x="195" y="441"/>
                      <a:pt x="157" y="375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334" y="268"/>
                      <a:pt x="334" y="268"/>
                      <a:pt x="334" y="268"/>
                    </a:cubicBezTo>
                    <a:cubicBezTo>
                      <a:pt x="352" y="300"/>
                      <a:pt x="362" y="336"/>
                      <a:pt x="362" y="372"/>
                    </a:cubicBezTo>
                    <a:cubicBezTo>
                      <a:pt x="362" y="408"/>
                      <a:pt x="352" y="444"/>
                      <a:pt x="334" y="477"/>
                    </a:cubicBezTo>
                    <a:cubicBezTo>
                      <a:pt x="299" y="537"/>
                      <a:pt x="237" y="575"/>
                      <a:pt x="168" y="58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6" name="Freeform 7">
                <a:extLst>
                  <a:ext uri="{FF2B5EF4-FFF2-40B4-BE49-F238E27FC236}">
                    <a16:creationId xmlns:a16="http://schemas.microsoft.com/office/drawing/2014/main" id="{2D9ECF08-50DB-4538-B8CB-850236B03A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1025" y="4997450"/>
                <a:ext cx="1965325" cy="1257300"/>
              </a:xfrm>
              <a:custGeom>
                <a:avLst/>
                <a:gdLst>
                  <a:gd name="T0" fmla="*/ 1721564 w 516"/>
                  <a:gd name="T1" fmla="*/ 1036320 h 330"/>
                  <a:gd name="T2" fmla="*/ 1767269 w 516"/>
                  <a:gd name="T3" fmla="*/ 975360 h 330"/>
                  <a:gd name="T4" fmla="*/ 1755843 w 516"/>
                  <a:gd name="T5" fmla="*/ 358140 h 330"/>
                  <a:gd name="T6" fmla="*/ 1691094 w 516"/>
                  <a:gd name="T7" fmla="*/ 251460 h 330"/>
                  <a:gd name="T8" fmla="*/ 609403 w 516"/>
                  <a:gd name="T9" fmla="*/ 251460 h 330"/>
                  <a:gd name="T10" fmla="*/ 609403 w 516"/>
                  <a:gd name="T11" fmla="*/ 0 h 330"/>
                  <a:gd name="T12" fmla="*/ 0 w 516"/>
                  <a:gd name="T13" fmla="*/ 643890 h 330"/>
                  <a:gd name="T14" fmla="*/ 609403 w 516"/>
                  <a:gd name="T15" fmla="*/ 1257300 h 330"/>
                  <a:gd name="T16" fmla="*/ 609403 w 516"/>
                  <a:gd name="T17" fmla="*/ 1036320 h 330"/>
                  <a:gd name="T18" fmla="*/ 1721564 w 516"/>
                  <a:gd name="T19" fmla="*/ 1036320 h 3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16" h="330">
                    <a:moveTo>
                      <a:pt x="452" y="272"/>
                    </a:moveTo>
                    <a:cubicBezTo>
                      <a:pt x="464" y="256"/>
                      <a:pt x="464" y="256"/>
                      <a:pt x="464" y="256"/>
                    </a:cubicBezTo>
                    <a:cubicBezTo>
                      <a:pt x="516" y="189"/>
                      <a:pt x="494" y="151"/>
                      <a:pt x="461" y="94"/>
                    </a:cubicBezTo>
                    <a:cubicBezTo>
                      <a:pt x="460" y="93"/>
                      <a:pt x="454" y="82"/>
                      <a:pt x="444" y="66"/>
                    </a:cubicBezTo>
                    <a:cubicBezTo>
                      <a:pt x="160" y="66"/>
                      <a:pt x="160" y="66"/>
                      <a:pt x="160" y="66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160" y="330"/>
                      <a:pt x="160" y="330"/>
                      <a:pt x="160" y="330"/>
                    </a:cubicBezTo>
                    <a:cubicBezTo>
                      <a:pt x="160" y="272"/>
                      <a:pt x="160" y="272"/>
                      <a:pt x="160" y="272"/>
                    </a:cubicBezTo>
                    <a:lnTo>
                      <a:pt x="452" y="27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8" name="Group 127">
              <a:extLst>
                <a:ext uri="{FF2B5EF4-FFF2-40B4-BE49-F238E27FC236}">
                  <a16:creationId xmlns:a16="http://schemas.microsoft.com/office/drawing/2014/main" id="{F3C17B3F-9FC6-44F1-90F2-8908EA5167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84888" y="3500438"/>
              <a:ext cx="2009775" cy="2544762"/>
              <a:chOff x="6084888" y="3500438"/>
              <a:chExt cx="2009775" cy="2544762"/>
            </a:xfrm>
            <a:grpFill/>
          </p:grpSpPr>
          <p:sp>
            <p:nvSpPr>
              <p:cNvPr id="33" name="Freeform 8">
                <a:extLst>
                  <a:ext uri="{FF2B5EF4-FFF2-40B4-BE49-F238E27FC236}">
                    <a16:creationId xmlns:a16="http://schemas.microsoft.com/office/drawing/2014/main" id="{7FFB68E5-8636-48F0-9932-E0B29DDF5B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4888" y="4902200"/>
                <a:ext cx="2009775" cy="1143000"/>
              </a:xfrm>
              <a:custGeom>
                <a:avLst/>
                <a:gdLst>
                  <a:gd name="T0" fmla="*/ 114192 w 528"/>
                  <a:gd name="T1" fmla="*/ 0 h 300"/>
                  <a:gd name="T2" fmla="*/ 814568 w 528"/>
                  <a:gd name="T3" fmla="*/ 354330 h 300"/>
                  <a:gd name="T4" fmla="*/ 2009775 w 528"/>
                  <a:gd name="T5" fmla="*/ 354330 h 300"/>
                  <a:gd name="T6" fmla="*/ 2009775 w 528"/>
                  <a:gd name="T7" fmla="*/ 1143000 h 300"/>
                  <a:gd name="T8" fmla="*/ 829793 w 528"/>
                  <a:gd name="T9" fmla="*/ 1143000 h 300"/>
                  <a:gd name="T10" fmla="*/ 430122 w 528"/>
                  <a:gd name="T11" fmla="*/ 1036320 h 300"/>
                  <a:gd name="T12" fmla="*/ 140837 w 528"/>
                  <a:gd name="T13" fmla="*/ 742950 h 300"/>
                  <a:gd name="T14" fmla="*/ 114192 w 528"/>
                  <a:gd name="T15" fmla="*/ 0 h 3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28" h="300">
                    <a:moveTo>
                      <a:pt x="30" y="0"/>
                    </a:moveTo>
                    <a:cubicBezTo>
                      <a:pt x="71" y="102"/>
                      <a:pt x="138" y="93"/>
                      <a:pt x="214" y="93"/>
                    </a:cubicBezTo>
                    <a:cubicBezTo>
                      <a:pt x="528" y="93"/>
                      <a:pt x="528" y="93"/>
                      <a:pt x="528" y="93"/>
                    </a:cubicBezTo>
                    <a:cubicBezTo>
                      <a:pt x="528" y="300"/>
                      <a:pt x="528" y="300"/>
                      <a:pt x="528" y="300"/>
                    </a:cubicBezTo>
                    <a:cubicBezTo>
                      <a:pt x="218" y="300"/>
                      <a:pt x="218" y="300"/>
                      <a:pt x="218" y="300"/>
                    </a:cubicBezTo>
                    <a:cubicBezTo>
                      <a:pt x="180" y="300"/>
                      <a:pt x="145" y="290"/>
                      <a:pt x="113" y="272"/>
                    </a:cubicBezTo>
                    <a:cubicBezTo>
                      <a:pt x="82" y="254"/>
                      <a:pt x="56" y="228"/>
                      <a:pt x="37" y="195"/>
                    </a:cubicBezTo>
                    <a:cubicBezTo>
                      <a:pt x="2" y="135"/>
                      <a:pt x="0" y="62"/>
                      <a:pt x="3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Freeform 9">
                <a:extLst>
                  <a:ext uri="{FF2B5EF4-FFF2-40B4-BE49-F238E27FC236}">
                    <a16:creationId xmlns:a16="http://schemas.microsoft.com/office/drawing/2014/main" id="{5E52751C-FCDD-455F-8128-AD9DD5AAAF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9513" y="3500438"/>
                <a:ext cx="1450975" cy="1665287"/>
              </a:xfrm>
              <a:custGeom>
                <a:avLst/>
                <a:gdLst>
                  <a:gd name="T0" fmla="*/ 0 w 381"/>
                  <a:gd name="T1" fmla="*/ 1295647 h 437"/>
                  <a:gd name="T2" fmla="*/ 26658 w 381"/>
                  <a:gd name="T3" fmla="*/ 1368050 h 437"/>
                  <a:gd name="T4" fmla="*/ 533167 w 381"/>
                  <a:gd name="T5" fmla="*/ 1665287 h 437"/>
                  <a:gd name="T6" fmla="*/ 693117 w 381"/>
                  <a:gd name="T7" fmla="*/ 1665287 h 437"/>
                  <a:gd name="T8" fmla="*/ 1233900 w 381"/>
                  <a:gd name="T9" fmla="*/ 724038 h 437"/>
                  <a:gd name="T10" fmla="*/ 1450975 w 381"/>
                  <a:gd name="T11" fmla="*/ 849792 h 437"/>
                  <a:gd name="T12" fmla="*/ 1195817 w 381"/>
                  <a:gd name="T13" fmla="*/ 0 h 437"/>
                  <a:gd name="T14" fmla="*/ 361792 w 381"/>
                  <a:gd name="T15" fmla="*/ 221022 h 437"/>
                  <a:gd name="T16" fmla="*/ 556017 w 381"/>
                  <a:gd name="T17" fmla="*/ 331533 h 437"/>
                  <a:gd name="T18" fmla="*/ 0 w 381"/>
                  <a:gd name="T19" fmla="*/ 1295647 h 43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81" h="437">
                    <a:moveTo>
                      <a:pt x="0" y="340"/>
                    </a:moveTo>
                    <a:cubicBezTo>
                      <a:pt x="7" y="359"/>
                      <a:pt x="7" y="359"/>
                      <a:pt x="7" y="359"/>
                    </a:cubicBezTo>
                    <a:cubicBezTo>
                      <a:pt x="37" y="433"/>
                      <a:pt x="77" y="437"/>
                      <a:pt x="140" y="437"/>
                    </a:cubicBezTo>
                    <a:cubicBezTo>
                      <a:pt x="182" y="437"/>
                      <a:pt x="182" y="437"/>
                      <a:pt x="182" y="437"/>
                    </a:cubicBezTo>
                    <a:cubicBezTo>
                      <a:pt x="324" y="190"/>
                      <a:pt x="324" y="190"/>
                      <a:pt x="324" y="190"/>
                    </a:cubicBezTo>
                    <a:cubicBezTo>
                      <a:pt x="381" y="223"/>
                      <a:pt x="381" y="223"/>
                      <a:pt x="381" y="223"/>
                    </a:cubicBezTo>
                    <a:cubicBezTo>
                      <a:pt x="314" y="0"/>
                      <a:pt x="314" y="0"/>
                      <a:pt x="314" y="0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146" y="87"/>
                      <a:pt x="146" y="87"/>
                      <a:pt x="146" y="87"/>
                    </a:cubicBezTo>
                    <a:lnTo>
                      <a:pt x="0" y="34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9" name="Group 30">
              <a:extLst>
                <a:ext uri="{FF2B5EF4-FFF2-40B4-BE49-F238E27FC236}">
                  <a16:creationId xmlns:a16="http://schemas.microsoft.com/office/drawing/2014/main" id="{C39A7001-B529-4804-A9CD-EECFCC3EBC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61213" y="1784350"/>
              <a:ext cx="2746375" cy="2143125"/>
              <a:chOff x="7161213" y="1784350"/>
              <a:chExt cx="2746375" cy="2143125"/>
            </a:xfrm>
            <a:grpFill/>
          </p:grpSpPr>
          <p:sp>
            <p:nvSpPr>
              <p:cNvPr id="30" name="Freeform 10">
                <a:extLst>
                  <a:ext uri="{FF2B5EF4-FFF2-40B4-BE49-F238E27FC236}">
                    <a16:creationId xmlns:a16="http://schemas.microsoft.com/office/drawing/2014/main" id="{3B89CEB7-F59F-4748-B0CD-0EFF7F3FBF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1213" y="1784350"/>
                <a:ext cx="1938338" cy="1814512"/>
              </a:xfrm>
              <a:custGeom>
                <a:avLst/>
                <a:gdLst>
                  <a:gd name="T0" fmla="*/ 1938338 w 509"/>
                  <a:gd name="T1" fmla="*/ 346892 h 476"/>
                  <a:gd name="T2" fmla="*/ 1279532 w 509"/>
                  <a:gd name="T3" fmla="*/ 777648 h 476"/>
                  <a:gd name="T4" fmla="*/ 681655 w 509"/>
                  <a:gd name="T5" fmla="*/ 1814512 h 476"/>
                  <a:gd name="T6" fmla="*/ 0 w 509"/>
                  <a:gd name="T7" fmla="*/ 1421876 h 476"/>
                  <a:gd name="T8" fmla="*/ 590260 w 509"/>
                  <a:gd name="T9" fmla="*/ 396448 h 476"/>
                  <a:gd name="T10" fmla="*/ 883486 w 509"/>
                  <a:gd name="T11" fmla="*/ 106736 h 476"/>
                  <a:gd name="T12" fmla="*/ 1279532 w 509"/>
                  <a:gd name="T13" fmla="*/ 0 h 476"/>
                  <a:gd name="T14" fmla="*/ 1938338 w 509"/>
                  <a:gd name="T15" fmla="*/ 346892 h 4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09" h="476">
                    <a:moveTo>
                      <a:pt x="509" y="91"/>
                    </a:moveTo>
                    <a:cubicBezTo>
                      <a:pt x="400" y="76"/>
                      <a:pt x="374" y="138"/>
                      <a:pt x="336" y="204"/>
                    </a:cubicBezTo>
                    <a:cubicBezTo>
                      <a:pt x="179" y="476"/>
                      <a:pt x="179" y="476"/>
                      <a:pt x="179" y="476"/>
                    </a:cubicBezTo>
                    <a:cubicBezTo>
                      <a:pt x="0" y="373"/>
                      <a:pt x="0" y="373"/>
                      <a:pt x="0" y="373"/>
                    </a:cubicBezTo>
                    <a:cubicBezTo>
                      <a:pt x="155" y="104"/>
                      <a:pt x="155" y="104"/>
                      <a:pt x="155" y="104"/>
                    </a:cubicBezTo>
                    <a:cubicBezTo>
                      <a:pt x="174" y="72"/>
                      <a:pt x="200" y="46"/>
                      <a:pt x="232" y="28"/>
                    </a:cubicBezTo>
                    <a:cubicBezTo>
                      <a:pt x="263" y="10"/>
                      <a:pt x="299" y="0"/>
                      <a:pt x="336" y="0"/>
                    </a:cubicBezTo>
                    <a:cubicBezTo>
                      <a:pt x="405" y="0"/>
                      <a:pt x="470" y="34"/>
                      <a:pt x="509" y="9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Freeform 11">
                <a:extLst>
                  <a:ext uri="{FF2B5EF4-FFF2-40B4-BE49-F238E27FC236}">
                    <a16:creationId xmlns:a16="http://schemas.microsoft.com/office/drawing/2014/main" id="{C2F8764E-0AF7-4B27-81B6-6B35F0A5B7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94713" y="2219325"/>
                <a:ext cx="1412875" cy="1708150"/>
              </a:xfrm>
              <a:custGeom>
                <a:avLst/>
                <a:gdLst>
                  <a:gd name="T0" fmla="*/ 1222461 w 371"/>
                  <a:gd name="T1" fmla="*/ 983711 h 448"/>
                  <a:gd name="T2" fmla="*/ 666450 w 371"/>
                  <a:gd name="T3" fmla="*/ 19064 h 448"/>
                  <a:gd name="T4" fmla="*/ 590285 w 371"/>
                  <a:gd name="T5" fmla="*/ 7626 h 448"/>
                  <a:gd name="T6" fmla="*/ 487461 w 371"/>
                  <a:gd name="T7" fmla="*/ 0 h 448"/>
                  <a:gd name="T8" fmla="*/ 60933 w 371"/>
                  <a:gd name="T9" fmla="*/ 331717 h 448"/>
                  <a:gd name="T10" fmla="*/ 0 w 371"/>
                  <a:gd name="T11" fmla="*/ 438476 h 448"/>
                  <a:gd name="T12" fmla="*/ 544585 w 371"/>
                  <a:gd name="T13" fmla="*/ 1376433 h 448"/>
                  <a:gd name="T14" fmla="*/ 323705 w 371"/>
                  <a:gd name="T15" fmla="*/ 1502257 h 448"/>
                  <a:gd name="T16" fmla="*/ 1188186 w 371"/>
                  <a:gd name="T17" fmla="*/ 1708150 h 448"/>
                  <a:gd name="T18" fmla="*/ 1412875 w 371"/>
                  <a:gd name="T19" fmla="*/ 873139 h 448"/>
                  <a:gd name="T20" fmla="*/ 1222461 w 371"/>
                  <a:gd name="T21" fmla="*/ 983711 h 4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1" h="448">
                    <a:moveTo>
                      <a:pt x="321" y="258"/>
                    </a:moveTo>
                    <a:cubicBezTo>
                      <a:pt x="175" y="5"/>
                      <a:pt x="175" y="5"/>
                      <a:pt x="175" y="5"/>
                    </a:cubicBezTo>
                    <a:cubicBezTo>
                      <a:pt x="155" y="2"/>
                      <a:pt x="155" y="2"/>
                      <a:pt x="155" y="2"/>
                    </a:cubicBezTo>
                    <a:cubicBezTo>
                      <a:pt x="145" y="1"/>
                      <a:pt x="136" y="0"/>
                      <a:pt x="128" y="0"/>
                    </a:cubicBezTo>
                    <a:cubicBezTo>
                      <a:pt x="66" y="0"/>
                      <a:pt x="46" y="35"/>
                      <a:pt x="16" y="87"/>
                    </a:cubicBezTo>
                    <a:cubicBezTo>
                      <a:pt x="16" y="88"/>
                      <a:pt x="10" y="98"/>
                      <a:pt x="0" y="115"/>
                    </a:cubicBezTo>
                    <a:cubicBezTo>
                      <a:pt x="143" y="361"/>
                      <a:pt x="143" y="361"/>
                      <a:pt x="143" y="361"/>
                    </a:cubicBezTo>
                    <a:cubicBezTo>
                      <a:pt x="85" y="394"/>
                      <a:pt x="85" y="394"/>
                      <a:pt x="85" y="394"/>
                    </a:cubicBezTo>
                    <a:cubicBezTo>
                      <a:pt x="312" y="448"/>
                      <a:pt x="312" y="448"/>
                      <a:pt x="312" y="448"/>
                    </a:cubicBezTo>
                    <a:cubicBezTo>
                      <a:pt x="371" y="229"/>
                      <a:pt x="371" y="229"/>
                      <a:pt x="371" y="229"/>
                    </a:cubicBezTo>
                    <a:lnTo>
                      <a:pt x="321" y="258"/>
                    </a:lnTo>
                    <a:close/>
                  </a:path>
                </a:pathLst>
              </a:custGeom>
              <a:grpFill/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37" name="Group 201">
            <a:extLst>
              <a:ext uri="{FF2B5EF4-FFF2-40B4-BE49-F238E27FC236}">
                <a16:creationId xmlns:a16="http://schemas.microsoft.com/office/drawing/2014/main" id="{0716F0EE-8142-4523-A5B7-510C08E43C51}"/>
              </a:ext>
            </a:extLst>
          </p:cNvPr>
          <p:cNvGrpSpPr>
            <a:grpSpLocks/>
          </p:cNvGrpSpPr>
          <p:nvPr/>
        </p:nvGrpSpPr>
        <p:grpSpPr bwMode="auto">
          <a:xfrm>
            <a:off x="8340328" y="1950538"/>
            <a:ext cx="324581" cy="366970"/>
            <a:chOff x="727075" y="3759200"/>
            <a:chExt cx="425451" cy="481013"/>
          </a:xfrm>
          <a:noFill/>
        </p:grpSpPr>
        <p:sp>
          <p:nvSpPr>
            <p:cNvPr id="38" name="Rectangle 142">
              <a:extLst>
                <a:ext uri="{FF2B5EF4-FFF2-40B4-BE49-F238E27FC236}">
                  <a16:creationId xmlns:a16="http://schemas.microsoft.com/office/drawing/2014/main" id="{59E11245-C791-461D-B0C1-E989E9EEAC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4264" y="3892550"/>
              <a:ext cx="68262" cy="114300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39" name="Rectangle 143">
              <a:extLst>
                <a:ext uri="{FF2B5EF4-FFF2-40B4-BE49-F238E27FC236}">
                  <a16:creationId xmlns:a16="http://schemas.microsoft.com/office/drawing/2014/main" id="{1A72A073-FB47-4AC3-BE69-FAE9E86B1D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425" y="3840163"/>
              <a:ext cx="152400" cy="4127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40" name="Freeform 144">
              <a:extLst>
                <a:ext uri="{FF2B5EF4-FFF2-40B4-BE49-F238E27FC236}">
                  <a16:creationId xmlns:a16="http://schemas.microsoft.com/office/drawing/2014/main" id="{2FD416D4-F5C5-4EF5-AD80-4F1AF9109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325" y="3759200"/>
              <a:ext cx="114300" cy="61913"/>
            </a:xfrm>
            <a:custGeom>
              <a:avLst/>
              <a:gdLst>
                <a:gd name="T0" fmla="*/ 435483000 w 30"/>
                <a:gd name="T1" fmla="*/ 119790046 h 16"/>
                <a:gd name="T2" fmla="*/ 116128800 w 30"/>
                <a:gd name="T3" fmla="*/ 239576223 h 16"/>
                <a:gd name="T4" fmla="*/ 0 w 30"/>
                <a:gd name="T5" fmla="*/ 119790046 h 16"/>
                <a:gd name="T6" fmla="*/ 116128800 w 30"/>
                <a:gd name="T7" fmla="*/ 0 h 16"/>
                <a:gd name="T8" fmla="*/ 435483000 w 30"/>
                <a:gd name="T9" fmla="*/ 11979004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16">
                  <a:moveTo>
                    <a:pt x="30" y="8"/>
                  </a:moveTo>
                  <a:cubicBezTo>
                    <a:pt x="30" y="8"/>
                    <a:pt x="12" y="16"/>
                    <a:pt x="8" y="16"/>
                  </a:cubicBezTo>
                  <a:cubicBezTo>
                    <a:pt x="4" y="16"/>
                    <a:pt x="0" y="13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" y="0"/>
                    <a:pt x="30" y="8"/>
                    <a:pt x="30" y="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1" name="Freeform 145">
              <a:extLst>
                <a:ext uri="{FF2B5EF4-FFF2-40B4-BE49-F238E27FC236}">
                  <a16:creationId xmlns:a16="http://schemas.microsoft.com/office/drawing/2014/main" id="{BB472BCB-724D-4D32-BBFB-C6AE958C653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625" y="3759200"/>
              <a:ext cx="109538" cy="61913"/>
            </a:xfrm>
            <a:custGeom>
              <a:avLst/>
              <a:gdLst>
                <a:gd name="T0" fmla="*/ 0 w 29"/>
                <a:gd name="T1" fmla="*/ 119790046 h 16"/>
                <a:gd name="T2" fmla="*/ 299609093 w 29"/>
                <a:gd name="T3" fmla="*/ 239576223 h 16"/>
                <a:gd name="T4" fmla="*/ 413743912 w 29"/>
                <a:gd name="T5" fmla="*/ 119790046 h 16"/>
                <a:gd name="T6" fmla="*/ 299609093 w 29"/>
                <a:gd name="T7" fmla="*/ 0 h 16"/>
                <a:gd name="T8" fmla="*/ 0 w 29"/>
                <a:gd name="T9" fmla="*/ 11979004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" h="16">
                  <a:moveTo>
                    <a:pt x="0" y="8"/>
                  </a:moveTo>
                  <a:cubicBezTo>
                    <a:pt x="0" y="8"/>
                    <a:pt x="17" y="16"/>
                    <a:pt x="21" y="16"/>
                  </a:cubicBezTo>
                  <a:cubicBezTo>
                    <a:pt x="26" y="16"/>
                    <a:pt x="29" y="13"/>
                    <a:pt x="29" y="8"/>
                  </a:cubicBezTo>
                  <a:cubicBezTo>
                    <a:pt x="29" y="4"/>
                    <a:pt x="26" y="0"/>
                    <a:pt x="21" y="0"/>
                  </a:cubicBezTo>
                  <a:cubicBezTo>
                    <a:pt x="17" y="0"/>
                    <a:pt x="0" y="8"/>
                    <a:pt x="0" y="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2" name="Oval 146">
              <a:extLst>
                <a:ext uri="{FF2B5EF4-FFF2-40B4-BE49-F238E27FC236}">
                  <a16:creationId xmlns:a16="http://schemas.microsoft.com/office/drawing/2014/main" id="{9715A04F-FF33-41CD-8A05-ACDC99E9DB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813" y="3767138"/>
              <a:ext cx="49213" cy="49213"/>
            </a:xfrm>
            <a:prstGeom prst="ellipse">
              <a:avLst/>
            </a:prstGeom>
            <a:solidFill>
              <a:schemeClr val="accent6"/>
            </a:solidFill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3" name="Rectangle 147">
              <a:extLst>
                <a:ext uri="{FF2B5EF4-FFF2-40B4-BE49-F238E27FC236}">
                  <a16:creationId xmlns:a16="http://schemas.microsoft.com/office/drawing/2014/main" id="{F8E77A29-E1EE-4643-857D-AA1891A3BD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688" y="3790950"/>
              <a:ext cx="19050" cy="38100"/>
            </a:xfrm>
            <a:prstGeom prst="rect">
              <a:avLst/>
            </a:prstGeom>
            <a:solidFill>
              <a:schemeClr val="accent6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4" name="Rectangle 148">
              <a:extLst>
                <a:ext uri="{FF2B5EF4-FFF2-40B4-BE49-F238E27FC236}">
                  <a16:creationId xmlns:a16="http://schemas.microsoft.com/office/drawing/2014/main" id="{55039390-488A-4D86-9636-F42D62C8C9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250" y="4033838"/>
              <a:ext cx="92075" cy="34925"/>
            </a:xfrm>
            <a:prstGeom prst="rect">
              <a:avLst/>
            </a:prstGeom>
            <a:grpFill/>
            <a:ln w="952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45" name="Freeform 149">
              <a:extLst>
                <a:ext uri="{FF2B5EF4-FFF2-40B4-BE49-F238E27FC236}">
                  <a16:creationId xmlns:a16="http://schemas.microsoft.com/office/drawing/2014/main" id="{5EC77083-BD0C-41DC-8733-38DC9B066D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3" y="3916363"/>
              <a:ext cx="103187" cy="106362"/>
            </a:xfrm>
            <a:custGeom>
              <a:avLst/>
              <a:gdLst>
                <a:gd name="T0" fmla="*/ 91723 w 27"/>
                <a:gd name="T1" fmla="*/ 45584 h 28"/>
                <a:gd name="T2" fmla="*/ 103188 w 27"/>
                <a:gd name="T3" fmla="*/ 0 h 28"/>
                <a:gd name="T4" fmla="*/ 61148 w 27"/>
                <a:gd name="T5" fmla="*/ 0 h 28"/>
                <a:gd name="T6" fmla="*/ 0 w 27"/>
                <a:gd name="T7" fmla="*/ 60779 h 28"/>
                <a:gd name="T8" fmla="*/ 0 w 27"/>
                <a:gd name="T9" fmla="*/ 106363 h 28"/>
                <a:gd name="T10" fmla="*/ 68792 w 27"/>
                <a:gd name="T11" fmla="*/ 106363 h 28"/>
                <a:gd name="T12" fmla="*/ 68792 w 27"/>
                <a:gd name="T13" fmla="*/ 91168 h 28"/>
                <a:gd name="T14" fmla="*/ 91723 w 27"/>
                <a:gd name="T15" fmla="*/ 68376 h 28"/>
                <a:gd name="T16" fmla="*/ 95544 w 27"/>
                <a:gd name="T17" fmla="*/ 68376 h 28"/>
                <a:gd name="T18" fmla="*/ 91723 w 27"/>
                <a:gd name="T19" fmla="*/ 45584 h 2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" h="28">
                  <a:moveTo>
                    <a:pt x="24" y="12"/>
                  </a:moveTo>
                  <a:cubicBezTo>
                    <a:pt x="24" y="8"/>
                    <a:pt x="25" y="4"/>
                    <a:pt x="2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0"/>
                    <a:pt x="21" y="18"/>
                    <a:pt x="24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4" y="16"/>
                    <a:pt x="24" y="14"/>
                    <a:pt x="24" y="12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" name="Freeform 150">
              <a:extLst>
                <a:ext uri="{FF2B5EF4-FFF2-40B4-BE49-F238E27FC236}">
                  <a16:creationId xmlns:a16="http://schemas.microsoft.com/office/drawing/2014/main" id="{6F835B70-452F-4667-BCF4-C53CE0D7C8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876" y="3916363"/>
              <a:ext cx="38100" cy="68262"/>
            </a:xfrm>
            <a:custGeom>
              <a:avLst/>
              <a:gdLst>
                <a:gd name="T0" fmla="*/ 0 w 10"/>
                <a:gd name="T1" fmla="*/ 0 h 18"/>
                <a:gd name="T2" fmla="*/ 7620 w 10"/>
                <a:gd name="T3" fmla="*/ 45509 h 18"/>
                <a:gd name="T4" fmla="*/ 7620 w 10"/>
                <a:gd name="T5" fmla="*/ 68263 h 18"/>
                <a:gd name="T6" fmla="*/ 38100 w 10"/>
                <a:gd name="T7" fmla="*/ 68263 h 18"/>
                <a:gd name="T8" fmla="*/ 38100 w 10"/>
                <a:gd name="T9" fmla="*/ 0 h 18"/>
                <a:gd name="T10" fmla="*/ 0 w 10"/>
                <a:gd name="T11" fmla="*/ 0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" h="18">
                  <a:moveTo>
                    <a:pt x="0" y="0"/>
                  </a:moveTo>
                  <a:cubicBezTo>
                    <a:pt x="1" y="4"/>
                    <a:pt x="2" y="8"/>
                    <a:pt x="2" y="12"/>
                  </a:cubicBezTo>
                  <a:cubicBezTo>
                    <a:pt x="2" y="14"/>
                    <a:pt x="2" y="16"/>
                    <a:pt x="2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7" name="Freeform 151">
              <a:extLst>
                <a:ext uri="{FF2B5EF4-FFF2-40B4-BE49-F238E27FC236}">
                  <a16:creationId xmlns:a16="http://schemas.microsoft.com/office/drawing/2014/main" id="{17DC1546-18E2-4EE9-8A5C-4CC576CD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550" y="3892550"/>
              <a:ext cx="182563" cy="138113"/>
            </a:xfrm>
            <a:custGeom>
              <a:avLst/>
              <a:gdLst>
                <a:gd name="T0" fmla="*/ 182563 w 48"/>
                <a:gd name="T1" fmla="*/ 69057 h 36"/>
                <a:gd name="T2" fmla="*/ 148332 w 48"/>
                <a:gd name="T3" fmla="*/ 0 h 36"/>
                <a:gd name="T4" fmla="*/ 34231 w 48"/>
                <a:gd name="T5" fmla="*/ 0 h 36"/>
                <a:gd name="T6" fmla="*/ 0 w 48"/>
                <a:gd name="T7" fmla="*/ 69057 h 36"/>
                <a:gd name="T8" fmla="*/ 34231 w 48"/>
                <a:gd name="T9" fmla="*/ 138113 h 36"/>
                <a:gd name="T10" fmla="*/ 152136 w 48"/>
                <a:gd name="T11" fmla="*/ 138113 h 36"/>
                <a:gd name="T12" fmla="*/ 182563 w 48"/>
                <a:gd name="T13" fmla="*/ 69057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36">
                  <a:moveTo>
                    <a:pt x="48" y="18"/>
                  </a:moveTo>
                  <a:cubicBezTo>
                    <a:pt x="48" y="11"/>
                    <a:pt x="44" y="4"/>
                    <a:pt x="3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4"/>
                    <a:pt x="0" y="11"/>
                    <a:pt x="0" y="18"/>
                  </a:cubicBezTo>
                  <a:cubicBezTo>
                    <a:pt x="0" y="25"/>
                    <a:pt x="4" y="32"/>
                    <a:pt x="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5" y="32"/>
                    <a:pt x="48" y="25"/>
                    <a:pt x="48" y="1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" name="Freeform 152">
              <a:extLst>
                <a:ext uri="{FF2B5EF4-FFF2-40B4-BE49-F238E27FC236}">
                  <a16:creationId xmlns:a16="http://schemas.microsoft.com/office/drawing/2014/main" id="{ED56B369-3AB3-450D-A9F3-D6C938D766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075" y="4090988"/>
              <a:ext cx="95250" cy="149225"/>
            </a:xfrm>
            <a:custGeom>
              <a:avLst/>
              <a:gdLst>
                <a:gd name="T0" fmla="*/ 0 w 25"/>
                <a:gd name="T1" fmla="*/ 103310 h 39"/>
                <a:gd name="T2" fmla="*/ 49530 w 25"/>
                <a:gd name="T3" fmla="*/ 149225 h 39"/>
                <a:gd name="T4" fmla="*/ 95250 w 25"/>
                <a:gd name="T5" fmla="*/ 103310 h 39"/>
                <a:gd name="T6" fmla="*/ 53340 w 25"/>
                <a:gd name="T7" fmla="*/ 0 h 39"/>
                <a:gd name="T8" fmla="*/ 45720 w 25"/>
                <a:gd name="T9" fmla="*/ 0 h 39"/>
                <a:gd name="T10" fmla="*/ 0 w 25"/>
                <a:gd name="T11" fmla="*/ 103310 h 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39">
                  <a:moveTo>
                    <a:pt x="0" y="27"/>
                  </a:moveTo>
                  <a:cubicBezTo>
                    <a:pt x="0" y="34"/>
                    <a:pt x="6" y="39"/>
                    <a:pt x="13" y="39"/>
                  </a:cubicBezTo>
                  <a:cubicBezTo>
                    <a:pt x="20" y="39"/>
                    <a:pt x="25" y="34"/>
                    <a:pt x="25" y="27"/>
                  </a:cubicBezTo>
                  <a:cubicBezTo>
                    <a:pt x="25" y="21"/>
                    <a:pt x="17" y="6"/>
                    <a:pt x="14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9" y="6"/>
                    <a:pt x="0" y="21"/>
                    <a:pt x="0" y="27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49" name="Freeform 697">
            <a:extLst>
              <a:ext uri="{FF2B5EF4-FFF2-40B4-BE49-F238E27FC236}">
                <a16:creationId xmlns:a16="http://schemas.microsoft.com/office/drawing/2014/main" id="{27D60FFF-5493-4948-A8D7-517F638888AC}"/>
              </a:ext>
            </a:extLst>
          </p:cNvPr>
          <p:cNvSpPr>
            <a:spLocks/>
          </p:cNvSpPr>
          <p:nvPr/>
        </p:nvSpPr>
        <p:spPr bwMode="auto">
          <a:xfrm>
            <a:off x="8374113" y="867332"/>
            <a:ext cx="212725" cy="407988"/>
          </a:xfrm>
          <a:custGeom>
            <a:avLst/>
            <a:gdLst>
              <a:gd name="T0" fmla="*/ 0 w 134"/>
              <a:gd name="T1" fmla="*/ 362902945 h 257"/>
              <a:gd name="T2" fmla="*/ 156249688 w 134"/>
              <a:gd name="T3" fmla="*/ 362902945 h 257"/>
              <a:gd name="T4" fmla="*/ 100806250 w 134"/>
              <a:gd name="T5" fmla="*/ 647681744 h 257"/>
              <a:gd name="T6" fmla="*/ 337700938 w 134"/>
              <a:gd name="T7" fmla="*/ 279738480 h 257"/>
              <a:gd name="T8" fmla="*/ 204133450 w 134"/>
              <a:gd name="T9" fmla="*/ 279738480 h 257"/>
              <a:gd name="T10" fmla="*/ 259576888 w 134"/>
              <a:gd name="T11" fmla="*/ 0 h 257"/>
              <a:gd name="T12" fmla="*/ 0 w 134"/>
              <a:gd name="T13" fmla="*/ 362902945 h 25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4" h="257">
                <a:moveTo>
                  <a:pt x="0" y="144"/>
                </a:moveTo>
                <a:lnTo>
                  <a:pt x="62" y="144"/>
                </a:lnTo>
                <a:lnTo>
                  <a:pt x="40" y="257"/>
                </a:lnTo>
                <a:lnTo>
                  <a:pt x="134" y="111"/>
                </a:lnTo>
                <a:lnTo>
                  <a:pt x="81" y="111"/>
                </a:lnTo>
                <a:lnTo>
                  <a:pt x="103" y="0"/>
                </a:lnTo>
                <a:lnTo>
                  <a:pt x="0" y="144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50" name="Elemento grafico 49">
            <a:extLst>
              <a:ext uri="{FF2B5EF4-FFF2-40B4-BE49-F238E27FC236}">
                <a16:creationId xmlns:a16="http://schemas.microsoft.com/office/drawing/2014/main" id="{7EE8CD0C-D180-4299-96B5-56D9E06B74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0187" y="1437487"/>
            <a:ext cx="192363" cy="325185"/>
          </a:xfrm>
          <a:prstGeom prst="rect">
            <a:avLst/>
          </a:prstGeom>
        </p:spPr>
      </p:pic>
      <p:pic>
        <p:nvPicPr>
          <p:cNvPr id="51" name="Elemento grafico 50">
            <a:extLst>
              <a:ext uri="{FF2B5EF4-FFF2-40B4-BE49-F238E27FC236}">
                <a16:creationId xmlns:a16="http://schemas.microsoft.com/office/drawing/2014/main" id="{5986CBE6-6E63-45B0-9C3D-8DC87E41902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24908" y="307464"/>
            <a:ext cx="502920" cy="440055"/>
          </a:xfrm>
          <a:prstGeom prst="rect">
            <a:avLst/>
          </a:prstGeom>
        </p:spPr>
      </p:pic>
      <p:sp>
        <p:nvSpPr>
          <p:cNvPr id="52" name="Doppia parentesi quadra 51">
            <a:extLst>
              <a:ext uri="{FF2B5EF4-FFF2-40B4-BE49-F238E27FC236}">
                <a16:creationId xmlns:a16="http://schemas.microsoft.com/office/drawing/2014/main" id="{7A9C4538-814C-4E46-9E6B-B98EDF8039B2}"/>
              </a:ext>
            </a:extLst>
          </p:cNvPr>
          <p:cNvSpPr/>
          <p:nvPr/>
        </p:nvSpPr>
        <p:spPr>
          <a:xfrm>
            <a:off x="8159701" y="770592"/>
            <a:ext cx="644656" cy="2141220"/>
          </a:xfrm>
          <a:prstGeom prst="bracketPair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3" name="Rectangle 2">
            <a:extLst>
              <a:ext uri="{FF2B5EF4-FFF2-40B4-BE49-F238E27FC236}">
                <a16:creationId xmlns:a16="http://schemas.microsoft.com/office/drawing/2014/main" id="{45D9AF25-50C6-409B-B184-00221670C4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itolo 2">
            <a:extLst>
              <a:ext uri="{FF2B5EF4-FFF2-40B4-BE49-F238E27FC236}">
                <a16:creationId xmlns:a16="http://schemas.microsoft.com/office/drawing/2014/main" id="{902E814B-334A-4371-B3DE-7643B77802DE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2. Efficientamento energetico</a:t>
            </a:r>
            <a:endParaRPr lang="it-IT" sz="1600" b="0" dirty="0">
              <a:solidFill>
                <a:srgbClr val="7778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959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magine 32">
            <a:extLst>
              <a:ext uri="{FF2B5EF4-FFF2-40B4-BE49-F238E27FC236}">
                <a16:creationId xmlns:a16="http://schemas.microsoft.com/office/drawing/2014/main" id="{089DEB38-E1B5-420E-8364-B02B36639C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7510" y="1562538"/>
            <a:ext cx="4241678" cy="2839004"/>
          </a:xfrm>
          <a:prstGeom prst="rect">
            <a:avLst/>
          </a:prstGeom>
        </p:spPr>
      </p:pic>
      <p:sp>
        <p:nvSpPr>
          <p:cNvPr id="72" name="Rettangolo arrotondato 11">
            <a:extLst>
              <a:ext uri="{FF2B5EF4-FFF2-40B4-BE49-F238E27FC236}">
                <a16:creationId xmlns:a16="http://schemas.microsoft.com/office/drawing/2014/main" id="{23A40205-5045-48D7-8AD8-F880FCF38676}"/>
              </a:ext>
            </a:extLst>
          </p:cNvPr>
          <p:cNvSpPr/>
          <p:nvPr/>
        </p:nvSpPr>
        <p:spPr bwMode="auto">
          <a:xfrm>
            <a:off x="755441" y="2627367"/>
            <a:ext cx="1917542" cy="507195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RIDUZIONE COSTO</a:t>
            </a:r>
            <a:endParaRPr kumimoji="0" lang="en-US" sz="1108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8" b="1" kern="0" dirty="0">
                <a:latin typeface="Calibri"/>
              </a:rPr>
              <a:t>ENERGIA PRIMARIA</a:t>
            </a:r>
            <a:endParaRPr kumimoji="0" lang="en-US" sz="1108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sp>
        <p:nvSpPr>
          <p:cNvPr id="74" name="Rettangolo arrotondato 13">
            <a:extLst>
              <a:ext uri="{FF2B5EF4-FFF2-40B4-BE49-F238E27FC236}">
                <a16:creationId xmlns:a16="http://schemas.microsoft.com/office/drawing/2014/main" id="{E11391AC-EEF7-4EFF-B516-7DE82E149BDC}"/>
              </a:ext>
            </a:extLst>
          </p:cNvPr>
          <p:cNvSpPr/>
          <p:nvPr/>
        </p:nvSpPr>
        <p:spPr bwMode="auto">
          <a:xfrm>
            <a:off x="276232" y="2350501"/>
            <a:ext cx="2875962" cy="243125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92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</a:rPr>
              <a:t>EFFICIENZA </a:t>
            </a:r>
            <a:r>
              <a:rPr lang="en-US" sz="1292" b="1" kern="0" dirty="0">
                <a:latin typeface="Calibri"/>
              </a:rPr>
              <a:t>ECONOMICA</a:t>
            </a:r>
            <a:endParaRPr kumimoji="0" lang="en-US" sz="1292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pic>
        <p:nvPicPr>
          <p:cNvPr id="7" name="Immagine 6" descr="LOGO_EDIS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" y="4687984"/>
            <a:ext cx="839357" cy="253321"/>
          </a:xfrm>
          <a:prstGeom prst="rect">
            <a:avLst/>
          </a:prstGeom>
        </p:spPr>
      </p:pic>
      <p:sp>
        <p:nvSpPr>
          <p:cNvPr id="10" name="Segnaposto numero diapositiva 4"/>
          <p:cNvSpPr txBox="1">
            <a:spLocks/>
          </p:cNvSpPr>
          <p:nvPr/>
        </p:nvSpPr>
        <p:spPr>
          <a:xfrm>
            <a:off x="6734193" y="469858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39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pic>
        <p:nvPicPr>
          <p:cNvPr id="31" name="Picture 12" descr="http://www.allfinanceinfo.com/wp-content/uploads/2013/05/Saving-Money.jpg">
            <a:extLst>
              <a:ext uri="{FF2B5EF4-FFF2-40B4-BE49-F238E27FC236}">
                <a16:creationId xmlns:a16="http://schemas.microsoft.com/office/drawing/2014/main" id="{285492F3-813E-4F83-A141-A4D5932B7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06"/>
          <a:stretch>
            <a:fillRect/>
          </a:stretch>
        </p:blipFill>
        <p:spPr bwMode="auto">
          <a:xfrm>
            <a:off x="2136300" y="2656866"/>
            <a:ext cx="439376" cy="418328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ttangolo arrotondato 9">
            <a:extLst>
              <a:ext uri="{FF2B5EF4-FFF2-40B4-BE49-F238E27FC236}">
                <a16:creationId xmlns:a16="http://schemas.microsoft.com/office/drawing/2014/main" id="{9559FDE4-A6C9-461D-99D2-697B272DC7FF}"/>
              </a:ext>
            </a:extLst>
          </p:cNvPr>
          <p:cNvSpPr/>
          <p:nvPr/>
        </p:nvSpPr>
        <p:spPr bwMode="auto">
          <a:xfrm>
            <a:off x="2115124" y="1688246"/>
            <a:ext cx="2012884" cy="507195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8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PUNTO DI UTILIZZO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MIGLIORAMENTO</a:t>
            </a:r>
            <a:r>
              <a:rPr kumimoji="0" lang="en-US" sz="1108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lang="en-US" sz="1108" b="1" kern="0" dirty="0">
                <a:latin typeface="Calibri"/>
              </a:rPr>
              <a:t>ENERGIA</a:t>
            </a:r>
            <a:r>
              <a:rPr kumimoji="0" lang="en-US" sz="1108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</a:rPr>
              <a:t>/PRODOTTO</a:t>
            </a:r>
            <a:endParaRPr kumimoji="0" lang="en-US" sz="1108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108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28" name="Picture 10">
            <a:extLst>
              <a:ext uri="{FF2B5EF4-FFF2-40B4-BE49-F238E27FC236}">
                <a16:creationId xmlns:a16="http://schemas.microsoft.com/office/drawing/2014/main" id="{E84E0EBD-8317-451E-A9E7-8082A864E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406" y="1754622"/>
            <a:ext cx="654184" cy="313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Rettangolo arrotondato 11">
            <a:extLst>
              <a:ext uri="{FF2B5EF4-FFF2-40B4-BE49-F238E27FC236}">
                <a16:creationId xmlns:a16="http://schemas.microsoft.com/office/drawing/2014/main" id="{9699489E-2FB2-4668-9FBB-A65E87F3A938}"/>
              </a:ext>
            </a:extLst>
          </p:cNvPr>
          <p:cNvSpPr/>
          <p:nvPr/>
        </p:nvSpPr>
        <p:spPr bwMode="auto">
          <a:xfrm>
            <a:off x="163495" y="1688246"/>
            <a:ext cx="1917542" cy="507195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GENERAZIONE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RISPARMIO</a:t>
            </a:r>
            <a:r>
              <a:rPr kumimoji="0" lang="en-US" sz="1108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8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</a:rPr>
              <a:t>ENERGIA PRIMARIA</a:t>
            </a:r>
            <a:endParaRPr kumimoji="0" lang="en-US" sz="1108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pic>
        <p:nvPicPr>
          <p:cNvPr id="30" name="Picture 50">
            <a:extLst>
              <a:ext uri="{FF2B5EF4-FFF2-40B4-BE49-F238E27FC236}">
                <a16:creationId xmlns:a16="http://schemas.microsoft.com/office/drawing/2014/main" id="{E020DDD6-179C-463D-8BDA-4DF6ADE230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309" y="1738509"/>
            <a:ext cx="790115" cy="290003"/>
          </a:xfrm>
          <a:prstGeom prst="flowChartAlternateProcess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Rettangolo arrotondato 13">
            <a:extLst>
              <a:ext uri="{FF2B5EF4-FFF2-40B4-BE49-F238E27FC236}">
                <a16:creationId xmlns:a16="http://schemas.microsoft.com/office/drawing/2014/main" id="{026CDE66-6D0A-46AC-95E2-FD24ECDF18B6}"/>
              </a:ext>
            </a:extLst>
          </p:cNvPr>
          <p:cNvSpPr/>
          <p:nvPr/>
        </p:nvSpPr>
        <p:spPr bwMode="auto">
          <a:xfrm>
            <a:off x="554444" y="1404788"/>
            <a:ext cx="2875962" cy="243125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92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</a:rPr>
              <a:t>EFFICIENZA ENERGETICA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8919E92-428A-427A-B9F9-079DCF4A27C9}"/>
              </a:ext>
            </a:extLst>
          </p:cNvPr>
          <p:cNvSpPr/>
          <p:nvPr/>
        </p:nvSpPr>
        <p:spPr>
          <a:xfrm>
            <a:off x="787860" y="3535289"/>
            <a:ext cx="301262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Attenzione a tutte le variabili: </a:t>
            </a:r>
            <a:r>
              <a:rPr lang="it-IT" sz="1400" dirty="0">
                <a:latin typeface="+mj-lt"/>
                <a:cs typeface="Arial" panose="020B0604020202020204" pitchFamily="34" charset="0"/>
              </a:rPr>
              <a:t>Necessaria un’ottimizzazione costante della gestione con monitoraggio attento di tutte le variabili in gioco </a:t>
            </a:r>
          </a:p>
        </p:txBody>
      </p:sp>
      <p:pic>
        <p:nvPicPr>
          <p:cNvPr id="35" name="Immagine 34">
            <a:extLst>
              <a:ext uri="{FF2B5EF4-FFF2-40B4-BE49-F238E27FC236}">
                <a16:creationId xmlns:a16="http://schemas.microsoft.com/office/drawing/2014/main" id="{2514563F-7ED6-416C-807D-E45D0876D2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5642" y="88645"/>
            <a:ext cx="1464157" cy="1264112"/>
          </a:xfrm>
          <a:prstGeom prst="rect">
            <a:avLst/>
          </a:prstGeom>
        </p:spPr>
      </p:pic>
      <p:sp>
        <p:nvSpPr>
          <p:cNvPr id="25" name="Rectangle 2">
            <a:extLst>
              <a:ext uri="{FF2B5EF4-FFF2-40B4-BE49-F238E27FC236}">
                <a16:creationId xmlns:a16="http://schemas.microsoft.com/office/drawing/2014/main" id="{0491C6B0-1940-4079-B971-672A52B55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309" y="75784"/>
            <a:ext cx="6709820" cy="4380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77825" algn="l">
              <a:tabLst>
                <a:tab pos="4302125" algn="l"/>
                <a:tab pos="8699500" algn="r"/>
              </a:tabLst>
              <a:defRPr/>
            </a:pPr>
            <a:r>
              <a:rPr lang="it-IT" sz="22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CONSUMI ENERGETICI IN UN SITO INDUSTRIALE</a:t>
            </a:r>
            <a:endParaRPr lang="it-IT" sz="2200" b="1" dirty="0">
              <a:solidFill>
                <a:srgbClr val="529B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itolo 2">
            <a:extLst>
              <a:ext uri="{FF2B5EF4-FFF2-40B4-BE49-F238E27FC236}">
                <a16:creationId xmlns:a16="http://schemas.microsoft.com/office/drawing/2014/main" id="{2B8365B5-9BC4-4EF0-A2A2-E3048C85D605}"/>
              </a:ext>
            </a:extLst>
          </p:cNvPr>
          <p:cNvSpPr txBox="1">
            <a:spLocks/>
          </p:cNvSpPr>
          <p:nvPr/>
        </p:nvSpPr>
        <p:spPr>
          <a:xfrm>
            <a:off x="427038" y="553342"/>
            <a:ext cx="6011547" cy="3761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600" kern="1200" cap="all" dirty="0">
                <a:solidFill>
                  <a:srgbClr val="005BBB"/>
                </a:solidFill>
                <a:ea typeface="+mn-ea"/>
                <a:cs typeface="Arial" panose="020B0604020202020204" pitchFamily="34" charset="0"/>
              </a:rPr>
              <a:t>2. Efficientamento energetico</a:t>
            </a:r>
            <a:endParaRPr lang="it-IT" sz="1600" b="0" dirty="0">
              <a:solidFill>
                <a:srgbClr val="777877"/>
              </a:solidFill>
            </a:endParaRPr>
          </a:p>
        </p:txBody>
      </p:sp>
      <p:pic>
        <p:nvPicPr>
          <p:cNvPr id="4" name="Elemento grafico 3" descr="Avviso con riempimento a tinta unita">
            <a:extLst>
              <a:ext uri="{FF2B5EF4-FFF2-40B4-BE49-F238E27FC236}">
                <a16:creationId xmlns:a16="http://schemas.microsoft.com/office/drawing/2014/main" id="{BBF15693-A59D-4D99-8114-FEE14447C4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5086" y="3822091"/>
            <a:ext cx="579451" cy="57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811781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i Office">
  <a:themeElements>
    <a:clrScheme name="COLORI EDISON 1">
      <a:dk1>
        <a:srgbClr val="505150"/>
      </a:dk1>
      <a:lt1>
        <a:sysClr val="window" lastClr="FFFFFF"/>
      </a:lt1>
      <a:dk2>
        <a:srgbClr val="FE5815"/>
      </a:dk2>
      <a:lt2>
        <a:srgbClr val="FFFFFF"/>
      </a:lt2>
      <a:accent1>
        <a:srgbClr val="FE5815"/>
      </a:accent1>
      <a:accent2>
        <a:srgbClr val="FFA02F"/>
      </a:accent2>
      <a:accent3>
        <a:srgbClr val="B8D108"/>
      </a:accent3>
      <a:accent4>
        <a:srgbClr val="509E2F"/>
      </a:accent4>
      <a:accent5>
        <a:srgbClr val="005BBB"/>
      </a:accent5>
      <a:accent6>
        <a:srgbClr val="001A70"/>
      </a:accent6>
      <a:hlink>
        <a:srgbClr val="505150"/>
      </a:hlink>
      <a:folHlink>
        <a:srgbClr val="8D8E8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</TotalTime>
  <Words>2452</Words>
  <Application>Microsoft Office PowerPoint</Application>
  <PresentationFormat>Presentazione su schermo (16:9)</PresentationFormat>
  <Paragraphs>465</Paragraphs>
  <Slides>39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39</vt:i4>
      </vt:variant>
    </vt:vector>
  </HeadingPairs>
  <TitlesOfParts>
    <vt:vector size="43" baseType="lpstr">
      <vt:lpstr>Arial</vt:lpstr>
      <vt:lpstr>Calibri</vt:lpstr>
      <vt:lpstr>Open Sans</vt:lpstr>
      <vt:lpstr>1_Tema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TITOLO DELLA PRESENTAZIONE</dc:title>
  <dc:creator>Giovanna Bersano</dc:creator>
  <cp:lastModifiedBy>clara ceppa</cp:lastModifiedBy>
  <cp:revision>573</cp:revision>
  <dcterms:created xsi:type="dcterms:W3CDTF">2017-01-09T10:41:20Z</dcterms:created>
  <dcterms:modified xsi:type="dcterms:W3CDTF">2020-12-22T12:07:32Z</dcterms:modified>
</cp:coreProperties>
</file>