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310" r:id="rId2"/>
    <p:sldId id="1830" r:id="rId3"/>
    <p:sldId id="1831" r:id="rId4"/>
    <p:sldId id="1832" r:id="rId5"/>
    <p:sldId id="1833" r:id="rId6"/>
    <p:sldId id="1834" r:id="rId7"/>
    <p:sldId id="1835" r:id="rId8"/>
    <p:sldId id="1836" r:id="rId9"/>
    <p:sldId id="1837" r:id="rId10"/>
  </p:sldIdLst>
  <p:sldSz cx="9144000" cy="5143500" type="screen16x9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" userDrawn="1">
          <p15:clr>
            <a:srgbClr val="A4A3A4"/>
          </p15:clr>
        </p15:guide>
        <p15:guide id="2" orient="horz" pos="1892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orient="horz" pos="3072" userDrawn="1">
          <p15:clr>
            <a:srgbClr val="A4A3A4"/>
          </p15:clr>
        </p15:guide>
        <p15:guide id="5" orient="horz" pos="2436" userDrawn="1">
          <p15:clr>
            <a:srgbClr val="A4A3A4"/>
          </p15:clr>
        </p15:guide>
        <p15:guide id="6" pos="263">
          <p15:clr>
            <a:srgbClr val="A4A3A4"/>
          </p15:clr>
        </p15:guide>
        <p15:guide id="7" pos="5490">
          <p15:clr>
            <a:srgbClr val="A4A3A4"/>
          </p15:clr>
        </p15:guide>
        <p15:guide id="8" pos="2881">
          <p15:clr>
            <a:srgbClr val="A4A3A4"/>
          </p15:clr>
        </p15:guide>
        <p15:guide id="9" pos="5602" userDrawn="1">
          <p15:clr>
            <a:srgbClr val="A4A3A4"/>
          </p15:clr>
        </p15:guide>
        <p15:guide id="10" orient="horz" pos="441" userDrawn="1">
          <p15:clr>
            <a:srgbClr val="A4A3A4"/>
          </p15:clr>
        </p15:guide>
        <p15:guide id="11" pos="3175" userDrawn="1">
          <p15:clr>
            <a:srgbClr val="A4A3A4"/>
          </p15:clr>
        </p15:guide>
        <p15:guide id="12" orient="horz" pos="300">
          <p15:clr>
            <a:srgbClr val="A4A3A4"/>
          </p15:clr>
        </p15:guide>
        <p15:guide id="13" orient="horz" pos="624">
          <p15:clr>
            <a:srgbClr val="A4A3A4"/>
          </p15:clr>
        </p15:guide>
        <p15:guide id="14" orient="horz" pos="3037">
          <p15:clr>
            <a:srgbClr val="A4A3A4"/>
          </p15:clr>
        </p15:guide>
        <p15:guide id="15" orient="horz" pos="2642">
          <p15:clr>
            <a:srgbClr val="A4A3A4"/>
          </p15:clr>
        </p15:guide>
        <p15:guide id="16" orient="horz" pos="1626">
          <p15:clr>
            <a:srgbClr val="A4A3A4"/>
          </p15:clr>
        </p15:guide>
        <p15:guide id="17" orient="horz" pos="1713">
          <p15:clr>
            <a:srgbClr val="A4A3A4"/>
          </p15:clr>
        </p15:guide>
        <p15:guide id="18" orient="horz" pos="253">
          <p15:clr>
            <a:srgbClr val="A4A3A4"/>
          </p15:clr>
        </p15:guide>
        <p15:guide id="19" orient="horz" pos="784">
          <p15:clr>
            <a:srgbClr val="A4A3A4"/>
          </p15:clr>
        </p15:guide>
        <p15:guide id="20" pos="566">
          <p15:clr>
            <a:srgbClr val="A4A3A4"/>
          </p15:clr>
        </p15:guide>
        <p15:guide id="21" pos="3123">
          <p15:clr>
            <a:srgbClr val="A4A3A4"/>
          </p15:clr>
        </p15:guide>
        <p15:guide id="22" pos="2879">
          <p15:clr>
            <a:srgbClr val="A4A3A4"/>
          </p15:clr>
        </p15:guide>
        <p15:guide id="23" pos="2682">
          <p15:clr>
            <a:srgbClr val="A4A3A4"/>
          </p15:clr>
        </p15:guide>
        <p15:guide id="24" pos="269">
          <p15:clr>
            <a:srgbClr val="A4A3A4"/>
          </p15:clr>
        </p15:guide>
        <p15:guide id="25" pos="3599">
          <p15:clr>
            <a:srgbClr val="A4A3A4"/>
          </p15:clr>
        </p15:guide>
        <p15:guide id="26" pos="773">
          <p15:clr>
            <a:srgbClr val="A4A3A4"/>
          </p15:clr>
        </p15:guide>
        <p15:guide id="27" pos="386">
          <p15:clr>
            <a:srgbClr val="A4A3A4"/>
          </p15:clr>
        </p15:guide>
        <p15:guide id="28" orient="horz" pos="3062">
          <p15:clr>
            <a:srgbClr val="A4A3A4"/>
          </p15:clr>
        </p15:guide>
        <p15:guide id="29" orient="horz" pos="296">
          <p15:clr>
            <a:srgbClr val="A4A3A4"/>
          </p15:clr>
        </p15:guide>
        <p15:guide id="30" orient="horz" pos="1643">
          <p15:clr>
            <a:srgbClr val="A4A3A4"/>
          </p15:clr>
        </p15:guide>
        <p15:guide id="31" orient="horz" pos="788">
          <p15:clr>
            <a:srgbClr val="A4A3A4"/>
          </p15:clr>
        </p15:guide>
        <p15:guide id="32" pos="5478">
          <p15:clr>
            <a:srgbClr val="A4A3A4"/>
          </p15:clr>
        </p15:guide>
        <p15:guide id="33" pos="4506">
          <p15:clr>
            <a:srgbClr val="A4A3A4"/>
          </p15:clr>
        </p15:guide>
        <p15:guide id="34" pos="3842">
          <p15:clr>
            <a:srgbClr val="A4A3A4"/>
          </p15:clr>
        </p15:guide>
        <p15:guide id="35" pos="2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70"/>
    <a:srgbClr val="F6F6F6"/>
    <a:srgbClr val="FE5815"/>
    <a:srgbClr val="FFF2C9"/>
    <a:srgbClr val="CBD2E7"/>
    <a:srgbClr val="FFE07D"/>
    <a:srgbClr val="EEC826"/>
    <a:srgbClr val="C4D600"/>
    <a:srgbClr val="FFA02F"/>
    <a:srgbClr val="141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69" autoAdjust="0"/>
    <p:restoredTop sz="96400" autoAdjust="0"/>
  </p:normalViewPr>
  <p:slideViewPr>
    <p:cSldViewPr snapToGrid="0" snapToObjects="1" showGuides="1">
      <p:cViewPr varScale="1">
        <p:scale>
          <a:sx n="167" d="100"/>
          <a:sy n="167" d="100"/>
        </p:scale>
        <p:origin x="198" y="144"/>
      </p:cViewPr>
      <p:guideLst>
        <p:guide orient="horz" pos="214"/>
        <p:guide orient="horz" pos="1892"/>
        <p:guide orient="horz" pos="1620"/>
        <p:guide orient="horz" pos="3072"/>
        <p:guide orient="horz" pos="2436"/>
        <p:guide pos="263"/>
        <p:guide pos="5490"/>
        <p:guide pos="2881"/>
        <p:guide pos="5602"/>
        <p:guide orient="horz" pos="441"/>
        <p:guide pos="3175"/>
        <p:guide orient="horz" pos="300"/>
        <p:guide orient="horz" pos="624"/>
        <p:guide orient="horz" pos="3037"/>
        <p:guide orient="horz" pos="2642"/>
        <p:guide orient="horz" pos="1626"/>
        <p:guide orient="horz" pos="1713"/>
        <p:guide orient="horz" pos="253"/>
        <p:guide orient="horz" pos="784"/>
        <p:guide pos="566"/>
        <p:guide pos="3123"/>
        <p:guide pos="2879"/>
        <p:guide pos="2682"/>
        <p:guide pos="269"/>
        <p:guide pos="3599"/>
        <p:guide pos="773"/>
        <p:guide pos="386"/>
        <p:guide orient="horz" pos="3062"/>
        <p:guide orient="horz" pos="296"/>
        <p:guide orient="horz" pos="1643"/>
        <p:guide orient="horz" pos="788"/>
        <p:guide pos="5478"/>
        <p:guide pos="4506"/>
        <p:guide pos="3842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F1A67F11-B7DE-CC4A-86AA-BABC43E11167}" type="datetimeFigureOut">
              <a:rPr lang="it-IT" smtClean="0"/>
              <a:pPr/>
              <a:t>15/12/2020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B8FA6997-FA09-604A-BF88-FC04EEC9D91F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4151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Il monitoraggio continuo come motore di miglioramento. </a:t>
            </a:r>
          </a:p>
          <a:p>
            <a:r>
              <a:rPr lang="it-IT"/>
              <a:t>Il monitoraggio continuo e le analisi degli assetti consentono di individuare piste efficienziali costituendo un supporto per le scelte di investimento.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6116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Il monitoraggio continuo come motore di miglioramento. </a:t>
            </a:r>
          </a:p>
          <a:p>
            <a:r>
              <a:rPr lang="it-IT"/>
              <a:t>Il monitoraggio continuo e le analisi degli assetti consentono di individuare piste efficienziali costituendo un supporto per le scelte di investimento.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50463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Il monitoraggio continuo come motore di miglioramento. </a:t>
            </a:r>
          </a:p>
          <a:p>
            <a:r>
              <a:rPr lang="it-IT"/>
              <a:t>Il monitoraggio continuo e le analisi degli assetti consentono di individuare piste efficienziali costituendo un supporto per le scelte di investimento.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96258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Il monitoraggio continuo come motore di miglioramento. </a:t>
            </a:r>
          </a:p>
          <a:p>
            <a:r>
              <a:rPr lang="it-IT"/>
              <a:t>Il monitoraggio continuo e le analisi degli assetti consentono di individuare piste efficienziali costituendo un supporto per le scelte di investimento.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2561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Il monitoraggio continuo come motore di miglioramento. </a:t>
            </a:r>
          </a:p>
          <a:p>
            <a:r>
              <a:rPr lang="it-IT"/>
              <a:t>Il monitoraggio continuo e le analisi degli assetti consentono di individuare piste efficienziali costituendo un supporto per le scelte di investimento.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31274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Il monitoraggio continuo come motore di miglioramento. </a:t>
            </a:r>
          </a:p>
          <a:p>
            <a:r>
              <a:rPr lang="it-IT"/>
              <a:t>Il monitoraggio continuo e le analisi degli assetti consentono di individuare piste efficienziali costituendo un supporto per le scelte di investimento.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39855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Il monitoraggio continuo come motore di miglioramento. </a:t>
            </a:r>
          </a:p>
          <a:p>
            <a:r>
              <a:rPr lang="it-IT"/>
              <a:t>Il monitoraggio continuo e le analisi degli assetti consentono di individuare piste efficienziali costituendo un supporto per le scelte di investimento.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94935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Il monitoraggio continuo come motore di miglioramento. </a:t>
            </a:r>
          </a:p>
          <a:p>
            <a:r>
              <a:rPr lang="it-IT"/>
              <a:t>Il monitoraggio continuo e le analisi degli assetti consentono di individuare piste efficienziali costituendo un supporto per le scelte di investimento.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8125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Il monitoraggio continuo come motore di miglioramento. </a:t>
            </a:r>
          </a:p>
          <a:p>
            <a:r>
              <a:rPr lang="it-IT"/>
              <a:t>Il monitoraggio continuo e le analisi degli assetti consentono di individuare piste efficienziali costituendo un supporto per le scelte di investimento.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53409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cs typeface="Arial"/>
              </a:defRPr>
            </a:lvl1pPr>
          </a:lstStyle>
          <a:p>
            <a:pPr marL="0" marR="0" lv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it-IT" sz="1600" b="1" i="0" u="none" strike="noStrike" kern="0" cap="none" spc="0" normalizeH="0" baseline="0" smtClean="0">
                <a:ln>
                  <a:noFill/>
                </a:ln>
                <a:solidFill>
                  <a:srgbClr val="777877"/>
                </a:solidFill>
                <a:effectLst/>
                <a:uLnTx/>
                <a:uFillTx/>
                <a:latin typeface="Arial"/>
                <a:cs typeface="Arial"/>
              </a:defRPr>
            </a:lvl1pPr>
            <a:lvl2pPr>
              <a:defRPr lang="it-IT" sz="1800" smtClean="0">
                <a:solidFill>
                  <a:schemeClr val="bg1">
                    <a:lumMod val="50000"/>
                  </a:schemeClr>
                </a:solidFill>
                <a:latin typeface="Arial"/>
              </a:defRPr>
            </a:lvl2pPr>
            <a:lvl3pPr>
              <a:defRPr lang="it-IT" sz="1600" smtClean="0">
                <a:solidFill>
                  <a:schemeClr val="bg1">
                    <a:lumMod val="50000"/>
                  </a:schemeClr>
                </a:solidFill>
                <a:latin typeface="Arial"/>
              </a:defRPr>
            </a:lvl3pPr>
            <a:lvl4pPr>
              <a:defRPr lang="it-IT" sz="1400" smtClean="0">
                <a:solidFill>
                  <a:schemeClr val="bg1">
                    <a:lumMod val="50000"/>
                  </a:schemeClr>
                </a:solidFill>
                <a:latin typeface="Arial"/>
              </a:defRPr>
            </a:lvl4pPr>
            <a:lvl5pPr>
              <a:defRPr lang="it-IT" sz="1400">
                <a:solidFill>
                  <a:schemeClr val="bg1">
                    <a:lumMod val="50000"/>
                  </a:schemeClr>
                </a:solidFill>
                <a:latin typeface="Arial"/>
              </a:defRPr>
            </a:lvl5pPr>
          </a:lstStyle>
          <a:p>
            <a:pPr marL="457200" marR="0" lvl="0" indent="-45720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5815"/>
              </a:buClr>
              <a:buSzPct val="120000"/>
              <a:buFont typeface="+mj-lt"/>
              <a:buAutoNum type="arabicPeriod"/>
              <a:tabLst/>
            </a:pPr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58182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878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896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441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1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LOGO_ED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Titolo 2">
            <a:extLst>
              <a:ext uri="{FF2B5EF4-FFF2-40B4-BE49-F238E27FC236}">
                <a16:creationId xmlns:a16="http://schemas.microsoft.com/office/drawing/2014/main" id="{DAACCAAF-566E-49C9-BE30-232ED371EEE5}"/>
              </a:ext>
            </a:extLst>
          </p:cNvPr>
          <p:cNvSpPr txBox="1">
            <a:spLocks/>
          </p:cNvSpPr>
          <p:nvPr/>
        </p:nvSpPr>
        <p:spPr>
          <a:xfrm>
            <a:off x="384059" y="2216712"/>
            <a:ext cx="8375882" cy="122576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r>
              <a:rPr lang="it-IT" sz="2400" dirty="0">
                <a:solidFill>
                  <a:srgbClr val="001A70"/>
                </a:solidFill>
              </a:rPr>
              <a:t>INVESTIMENTI</a:t>
            </a:r>
          </a:p>
          <a:p>
            <a:r>
              <a:rPr lang="it-IT" dirty="0">
                <a:solidFill>
                  <a:schemeClr val="tx1">
                    <a:lumMod val="75000"/>
                  </a:schemeClr>
                </a:solidFill>
              </a:rPr>
              <a:t>Il monitoraggio continuo per l’individuazione di piste </a:t>
            </a:r>
            <a:r>
              <a:rPr lang="it-IT" dirty="0" err="1">
                <a:solidFill>
                  <a:schemeClr val="tx1">
                    <a:lumMod val="75000"/>
                  </a:schemeClr>
                </a:solidFill>
              </a:rPr>
              <a:t>efficienziali</a:t>
            </a:r>
            <a:r>
              <a:rPr lang="it-IT" sz="2400" dirty="0">
                <a:solidFill>
                  <a:srgbClr val="001A70"/>
                </a:solidFill>
              </a:rPr>
              <a:t> </a:t>
            </a: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3A6A4CA8-69B2-4A7F-9A63-B929422B1E6A}"/>
              </a:ext>
            </a:extLst>
          </p:cNvPr>
          <p:cNvSpPr txBox="1">
            <a:spLocks/>
          </p:cNvSpPr>
          <p:nvPr/>
        </p:nvSpPr>
        <p:spPr>
          <a:xfrm>
            <a:off x="5020784" y="1757476"/>
            <a:ext cx="2255722" cy="22404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endParaRPr lang="it-IT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3" name="Elemento grafico 2" descr="Monete">
            <a:extLst>
              <a:ext uri="{FF2B5EF4-FFF2-40B4-BE49-F238E27FC236}">
                <a16:creationId xmlns:a16="http://schemas.microsoft.com/office/drawing/2014/main" id="{033975CF-CFB4-4A39-84BE-B8E519EBDB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99861" y="1672435"/>
            <a:ext cx="544277" cy="54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083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2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3A6A4CA8-69B2-4A7F-9A63-B929422B1E6A}"/>
              </a:ext>
            </a:extLst>
          </p:cNvPr>
          <p:cNvSpPr txBox="1">
            <a:spLocks/>
          </p:cNvSpPr>
          <p:nvPr/>
        </p:nvSpPr>
        <p:spPr>
          <a:xfrm>
            <a:off x="5020784" y="1757476"/>
            <a:ext cx="2255722" cy="22404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endParaRPr lang="it-IT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Immagine che contiene screenshot, fotografia, monitor, schermo&#10;&#10;Descrizione generata automaticamente">
            <a:extLst>
              <a:ext uri="{FF2B5EF4-FFF2-40B4-BE49-F238E27FC236}">
                <a16:creationId xmlns:a16="http://schemas.microsoft.com/office/drawing/2014/main" id="{B84200E2-D63F-4634-8FF1-112FF6B94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5" y="0"/>
            <a:ext cx="912209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334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3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3A6A4CA8-69B2-4A7F-9A63-B929422B1E6A}"/>
              </a:ext>
            </a:extLst>
          </p:cNvPr>
          <p:cNvSpPr txBox="1">
            <a:spLocks/>
          </p:cNvSpPr>
          <p:nvPr/>
        </p:nvSpPr>
        <p:spPr>
          <a:xfrm>
            <a:off x="5020784" y="1757476"/>
            <a:ext cx="2255722" cy="22404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endParaRPr lang="it-IT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29F1F0C-D213-4D25-B292-738E95E60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5" y="0"/>
            <a:ext cx="912532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75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4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3A6A4CA8-69B2-4A7F-9A63-B929422B1E6A}"/>
              </a:ext>
            </a:extLst>
          </p:cNvPr>
          <p:cNvSpPr txBox="1">
            <a:spLocks/>
          </p:cNvSpPr>
          <p:nvPr/>
        </p:nvSpPr>
        <p:spPr>
          <a:xfrm>
            <a:off x="5020784" y="1757476"/>
            <a:ext cx="2255722" cy="22404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endParaRPr lang="it-IT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C9E86DC-3638-449A-84F2-564BC58F1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5" y="0"/>
            <a:ext cx="912209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720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5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3A6A4CA8-69B2-4A7F-9A63-B929422B1E6A}"/>
              </a:ext>
            </a:extLst>
          </p:cNvPr>
          <p:cNvSpPr txBox="1">
            <a:spLocks/>
          </p:cNvSpPr>
          <p:nvPr/>
        </p:nvSpPr>
        <p:spPr>
          <a:xfrm>
            <a:off x="5020784" y="1757476"/>
            <a:ext cx="2255722" cy="22404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endParaRPr lang="it-IT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01B17853-C424-4372-92B3-A7221672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5" y="0"/>
            <a:ext cx="912209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908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6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3A6A4CA8-69B2-4A7F-9A63-B929422B1E6A}"/>
              </a:ext>
            </a:extLst>
          </p:cNvPr>
          <p:cNvSpPr txBox="1">
            <a:spLocks/>
          </p:cNvSpPr>
          <p:nvPr/>
        </p:nvSpPr>
        <p:spPr>
          <a:xfrm>
            <a:off x="5020784" y="1757476"/>
            <a:ext cx="2255722" cy="22404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endParaRPr lang="it-IT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4" name="Immagine 3" descr="Immagine che contiene monitor, screenshot, schermo, televisione&#10;&#10;Descrizione generata automaticamente">
            <a:extLst>
              <a:ext uri="{FF2B5EF4-FFF2-40B4-BE49-F238E27FC236}">
                <a16:creationId xmlns:a16="http://schemas.microsoft.com/office/drawing/2014/main" id="{83C6EB92-4617-4526-89BF-29F5F6FEC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5" y="0"/>
            <a:ext cx="912209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329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7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3A6A4CA8-69B2-4A7F-9A63-B929422B1E6A}"/>
              </a:ext>
            </a:extLst>
          </p:cNvPr>
          <p:cNvSpPr txBox="1">
            <a:spLocks/>
          </p:cNvSpPr>
          <p:nvPr/>
        </p:nvSpPr>
        <p:spPr>
          <a:xfrm>
            <a:off x="5020784" y="1757476"/>
            <a:ext cx="2255722" cy="22404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endParaRPr lang="it-IT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BFD1D64-FF53-4A57-9F92-68C96829B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7" y="0"/>
            <a:ext cx="912286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821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8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3A6A4CA8-69B2-4A7F-9A63-B929422B1E6A}"/>
              </a:ext>
            </a:extLst>
          </p:cNvPr>
          <p:cNvSpPr txBox="1">
            <a:spLocks/>
          </p:cNvSpPr>
          <p:nvPr/>
        </p:nvSpPr>
        <p:spPr>
          <a:xfrm>
            <a:off x="5020784" y="1757476"/>
            <a:ext cx="2255722" cy="22404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endParaRPr lang="it-IT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DFF20D0-4CEC-421C-B178-0762B9652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7" y="0"/>
            <a:ext cx="912286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0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9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3A6A4CA8-69B2-4A7F-9A63-B929422B1E6A}"/>
              </a:ext>
            </a:extLst>
          </p:cNvPr>
          <p:cNvSpPr txBox="1">
            <a:spLocks/>
          </p:cNvSpPr>
          <p:nvPr/>
        </p:nvSpPr>
        <p:spPr>
          <a:xfrm>
            <a:off x="5020784" y="1757476"/>
            <a:ext cx="2255722" cy="22404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endParaRPr lang="it-IT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8EF011A-901C-478E-A86F-999A96301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7" y="0"/>
            <a:ext cx="912286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706499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COLORI EDISON 1">
      <a:dk1>
        <a:srgbClr val="505150"/>
      </a:dk1>
      <a:lt1>
        <a:sysClr val="window" lastClr="FFFFFF"/>
      </a:lt1>
      <a:dk2>
        <a:srgbClr val="FE5815"/>
      </a:dk2>
      <a:lt2>
        <a:srgbClr val="FFFFFF"/>
      </a:lt2>
      <a:accent1>
        <a:srgbClr val="FE5815"/>
      </a:accent1>
      <a:accent2>
        <a:srgbClr val="FFA02F"/>
      </a:accent2>
      <a:accent3>
        <a:srgbClr val="B8D108"/>
      </a:accent3>
      <a:accent4>
        <a:srgbClr val="509E2F"/>
      </a:accent4>
      <a:accent5>
        <a:srgbClr val="005BBB"/>
      </a:accent5>
      <a:accent6>
        <a:srgbClr val="001A70"/>
      </a:accent6>
      <a:hlink>
        <a:srgbClr val="505150"/>
      </a:hlink>
      <a:folHlink>
        <a:srgbClr val="8D8E8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306</Words>
  <Application>Microsoft Office PowerPoint</Application>
  <PresentationFormat>Presentazione su schermo (16:9)</PresentationFormat>
  <Paragraphs>56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1" baseType="lpstr">
      <vt:lpstr>Arial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DELLA PRESENTAZIONE</dc:title>
  <dc:creator>Giovanna Bersano</dc:creator>
  <cp:lastModifiedBy>Luca Fraioli</cp:lastModifiedBy>
  <cp:revision>310</cp:revision>
  <dcterms:created xsi:type="dcterms:W3CDTF">2017-01-09T10:41:20Z</dcterms:created>
  <dcterms:modified xsi:type="dcterms:W3CDTF">2020-12-15T16:06:41Z</dcterms:modified>
</cp:coreProperties>
</file>